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3" r:id="rId2"/>
    <p:sldId id="334" r:id="rId3"/>
    <p:sldId id="341" r:id="rId4"/>
    <p:sldId id="336" r:id="rId5"/>
    <p:sldId id="337" r:id="rId6"/>
    <p:sldId id="344" r:id="rId7"/>
    <p:sldId id="257" r:id="rId8"/>
    <p:sldId id="260" r:id="rId9"/>
    <p:sldId id="346" r:id="rId10"/>
    <p:sldId id="345" r:id="rId11"/>
    <p:sldId id="258" r:id="rId12"/>
    <p:sldId id="339" r:id="rId13"/>
    <p:sldId id="347" r:id="rId14"/>
    <p:sldId id="259" r:id="rId15"/>
    <p:sldId id="33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5" autoAdjust="0"/>
    <p:restoredTop sz="97866" autoAdjust="0"/>
  </p:normalViewPr>
  <p:slideViewPr>
    <p:cSldViewPr snapToGrid="0" showGuides="1">
      <p:cViewPr varScale="1">
        <p:scale>
          <a:sx n="94" d="100"/>
          <a:sy n="94" d="100"/>
        </p:scale>
        <p:origin x="208" y="59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10/20/22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6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ficinadelperegrino.com/en/pilgrimage/the-credencial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pilgrims.org/iwpmap_directory/south-florida/" TargetMode="External"/><Relationship Id="rId2" Type="http://schemas.openxmlformats.org/officeDocument/2006/relationships/hyperlink" Target="mailto:redamas@aol.com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ilio_Estevez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en.wikipedia.org/wiki/Drama_film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hyperlink" Target="https://en.wikipedia.org/wiki/Camino_de_Santiago" TargetMode="External"/><Relationship Id="rId4" Type="http://schemas.openxmlformats.org/officeDocument/2006/relationships/hyperlink" Target="https://en.wikipedia.org/wiki/Martin_She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_2sGATll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2974382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on the Camino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Raul E. Damas</a:t>
            </a:r>
          </a:p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686499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Rotary Club of Key Biscayne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October 21,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6EA24-4228-27E8-7710-C060C5CF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4" y="205473"/>
            <a:ext cx="2313056" cy="3000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63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4006-4991-D15E-E047-E7E8F4E3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6999"/>
            <a:ext cx="11010900" cy="1413043"/>
          </a:xfrm>
        </p:spPr>
        <p:txBody>
          <a:bodyPr/>
          <a:lstStyle/>
          <a:p>
            <a:r>
              <a:rPr lang="en-US" dirty="0"/>
              <a:t>THE JOURNEY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B7C4872-B143-DA9A-7661-DF711D494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16" y="1627383"/>
            <a:ext cx="3304450" cy="247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530BB-EFC5-F1F1-B2DC-4EA3657B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23" y="126999"/>
            <a:ext cx="939800" cy="1219200"/>
          </a:xfrm>
          <a:prstGeom prst="rect">
            <a:avLst/>
          </a:prstGeom>
        </p:spPr>
      </p:pic>
      <p:pic>
        <p:nvPicPr>
          <p:cNvPr id="1030" name="Picture 6" descr="Image result for albergue">
            <a:extLst>
              <a:ext uri="{FF2B5EF4-FFF2-40B4-BE49-F238E27FC236}">
                <a16:creationId xmlns:a16="http://schemas.microsoft.com/office/drawing/2014/main" id="{23E86170-829C-C9FA-0EEA-9ADC8D01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1" y="4189576"/>
            <a:ext cx="5586779" cy="247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3EA909-A888-93A0-526D-A7D08908B358}"/>
              </a:ext>
            </a:extLst>
          </p:cNvPr>
          <p:cNvSpPr txBox="1"/>
          <p:nvPr/>
        </p:nvSpPr>
        <p:spPr>
          <a:xfrm>
            <a:off x="11811000" y="6578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35D6394-9C59-E54E-9366-F0ADBD965FF6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838F4592-246F-C93A-12A3-978E3599F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61" y="1627383"/>
            <a:ext cx="5388144" cy="51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8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BAED-02DD-E389-FD93-E5E1F335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Volunteering = </a:t>
            </a:r>
            <a:r>
              <a:rPr lang="en-US" sz="4400" dirty="0"/>
              <a:t>Serving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7B4E4-63E3-E58C-13D6-5C8336BE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81" y="1980167"/>
            <a:ext cx="11140852" cy="410781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/>
              <a:t>Albergues</a:t>
            </a:r>
            <a:r>
              <a:rPr lang="en-US" sz="3200" b="1" dirty="0"/>
              <a:t>: </a:t>
            </a:r>
            <a:r>
              <a:rPr lang="en-US" sz="3200" dirty="0" err="1"/>
              <a:t>Hospitalero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site caretaker  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Pilgrim Office: </a:t>
            </a:r>
            <a:r>
              <a:rPr lang="en-US" sz="3200" dirty="0" err="1"/>
              <a:t>Voluntario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/>
              <a:t>welcome, collect statistics, review credential, issue “Compostela” certificate in Latin, logistics to get home, medical assistance.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779A9-7D6C-0687-4993-49D60D8F9CA9}"/>
              </a:ext>
            </a:extLst>
          </p:cNvPr>
          <p:cNvSpPr txBox="1"/>
          <p:nvPr/>
        </p:nvSpPr>
        <p:spPr>
          <a:xfrm>
            <a:off x="11548533" y="65249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FC10E07-9450-3F4C-B29A-D66577D6CD1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476B1-5785-E63C-CA2B-78518F4FEF25}"/>
              </a:ext>
            </a:extLst>
          </p:cNvPr>
          <p:cNvSpPr txBox="1"/>
          <p:nvPr/>
        </p:nvSpPr>
        <p:spPr>
          <a:xfrm>
            <a:off x="5397500" y="770022"/>
            <a:ext cx="229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CB1B3-4F1F-045A-595B-8769C3F6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06" y="241300"/>
            <a:ext cx="939800" cy="1281668"/>
          </a:xfrm>
          <a:prstGeom prst="rect">
            <a:avLst/>
          </a:prstGeom>
        </p:spPr>
      </p:pic>
      <p:pic>
        <p:nvPicPr>
          <p:cNvPr id="5128" name="Picture 8" descr="VOLUNTARIADO | ACC">
            <a:extLst>
              <a:ext uri="{FF2B5EF4-FFF2-40B4-BE49-F238E27FC236}">
                <a16:creationId xmlns:a16="http://schemas.microsoft.com/office/drawing/2014/main" id="{679CD2CA-76BC-8DC9-17B0-727ADDF1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83" y="3971806"/>
            <a:ext cx="3853218" cy="28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EE3C3-2090-E141-3C49-93A180E9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398" y="1209538"/>
            <a:ext cx="6251110" cy="11745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CREDENCIAL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2C474FD-A8C0-9923-6262-BDA4EFABE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18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4" descr="See the source image">
            <a:extLst>
              <a:ext uri="{FF2B5EF4-FFF2-40B4-BE49-F238E27FC236}">
                <a16:creationId xmlns:a16="http://schemas.microsoft.com/office/drawing/2014/main" id="{B7D370F4-3514-09E8-449E-6F7F6B94B20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625186" y="2453509"/>
            <a:ext cx="3818942" cy="7933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Passport on the Camino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51BDD2-F836-DF6F-58ED-06C7B01D9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1900" y="50636552"/>
            <a:ext cx="1668463" cy="51660296"/>
          </a:xfrm>
          <a:prstGeom prst="rect">
            <a:avLst/>
          </a:prstGeom>
          <a:solidFill>
            <a:srgbClr val="FFF7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7C6E49"/>
                </a:solidFill>
                <a:effectLst/>
                <a:latin typeface="merriweather" panose="020F0502020204030204" pitchFamily="34" charset="0"/>
                <a:hlinkClick r:id="rId3"/>
              </a:rPr>
              <a:t>nextprevious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7C6E49"/>
              </a:solidFill>
              <a:effectLst/>
              <a:latin typeface="merriweather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7C6E49"/>
                </a:solidFill>
                <a:effectLst/>
                <a:latin typeface="merriweather" panose="020F0502020204030204" pitchFamily="34" charset="0"/>
              </a:rPr>
              <a:t>  </a:t>
            </a:r>
            <a:r>
              <a:rPr kumimoji="0" lang="en-US" altLang="en-US" sz="81900" b="0" i="0" u="none" strike="noStrike" cap="none" normalizeH="0" baseline="0">
                <a:ln>
                  <a:noFill/>
                </a:ln>
                <a:solidFill>
                  <a:srgbClr val="7C6E49"/>
                </a:solidFill>
                <a:effectLst/>
                <a:latin typeface="merriweather" panose="020F0502020204030204" pitchFamily="34" charset="0"/>
              </a:rPr>
              <a:t>    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7C6E49"/>
              </a:solidFill>
              <a:effectLst/>
              <a:latin typeface="merriweather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7C6E49"/>
                </a:solidFill>
                <a:effectLst/>
                <a:latin typeface="merriweather" panose="020F0502020204030204" pitchFamily="34" charset="0"/>
                <a:hlinkClick r:id="rId3"/>
              </a:rPr>
              <a:t>Close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C872657-0A9B-D2BB-F3AF-5A26C41BD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5" y="3156805"/>
            <a:ext cx="7402369" cy="37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2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832E-DD2B-535F-70D0-5A044DC9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Compostela</a:t>
            </a:r>
          </a:p>
        </p:txBody>
      </p:sp>
      <p:pic>
        <p:nvPicPr>
          <p:cNvPr id="4" name="Picture 3" descr="A picture containing text, person, table, indoor&#10;&#10;Description automatically generated">
            <a:extLst>
              <a:ext uri="{FF2B5EF4-FFF2-40B4-BE49-F238E27FC236}">
                <a16:creationId xmlns:a16="http://schemas.microsoft.com/office/drawing/2014/main" id="{EB2239F5-C95B-570B-FADE-27D6DD4E4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54" y="3136639"/>
            <a:ext cx="5670645" cy="3721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5C4D7-07D1-5C9F-6C4A-BE9820E48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06" y="101600"/>
            <a:ext cx="939800" cy="1421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7B03B-1129-B137-9B13-8A03A5BD383C}"/>
              </a:ext>
            </a:extLst>
          </p:cNvPr>
          <p:cNvSpPr txBox="1"/>
          <p:nvPr/>
        </p:nvSpPr>
        <p:spPr>
          <a:xfrm>
            <a:off x="209453" y="1901864"/>
            <a:ext cx="109134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Pilgrims from: Spain (50%), Italy, France, Germany, Brazil, Ukraine, Israel, Korea, Palestine, China, +++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58790-7FB1-118A-EEA1-BFFE38D3DA47}"/>
              </a:ext>
            </a:extLst>
          </p:cNvPr>
          <p:cNvSpPr txBox="1"/>
          <p:nvPr/>
        </p:nvSpPr>
        <p:spPr>
          <a:xfrm>
            <a:off x="209453" y="4102090"/>
            <a:ext cx="56706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Statistics: </a:t>
            </a:r>
          </a:p>
          <a:p>
            <a:pPr marL="685800" lvl="3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1972 – 67 pilgrims</a:t>
            </a:r>
          </a:p>
          <a:p>
            <a:pPr marL="685800" lvl="3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2022 - Oct. 5th 382,000+</a:t>
            </a:r>
          </a:p>
        </p:txBody>
      </p:sp>
    </p:spTree>
    <p:extLst>
      <p:ext uri="{BB962C8B-B14F-4D97-AF65-F5344CB8AC3E}">
        <p14:creationId xmlns:p14="http://schemas.microsoft.com/office/powerpoint/2010/main" val="184403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4FFF-66D9-A5B6-D049-E94228D8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C076-3F17-DFEA-40F6-FBC83905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90" y="1869112"/>
            <a:ext cx="11506199" cy="4394200"/>
          </a:xfrm>
        </p:spPr>
        <p:txBody>
          <a:bodyPr>
            <a:noAutofit/>
          </a:bodyPr>
          <a:lstStyle/>
          <a:p>
            <a:r>
              <a:rPr lang="en-US" sz="3200" b="1" dirty="0"/>
              <a:t>Equalizes </a:t>
            </a:r>
            <a:r>
              <a:rPr lang="en-US" sz="3200" dirty="0"/>
              <a:t>people, camaraderie, spiritual. </a:t>
            </a:r>
          </a:p>
          <a:p>
            <a:r>
              <a:rPr lang="en-US" sz="3200" dirty="0"/>
              <a:t>Go back to basics – clothes, shelter and food</a:t>
            </a:r>
          </a:p>
          <a:p>
            <a:r>
              <a:rPr lang="en-US" sz="3200" dirty="0"/>
              <a:t>Service, help each other = Rotary</a:t>
            </a:r>
          </a:p>
          <a:p>
            <a:r>
              <a:rPr lang="en-US" sz="3200" dirty="0"/>
              <a:t>Tradition: Compostela forgiveness for mistakes</a:t>
            </a:r>
          </a:p>
          <a:p>
            <a:pPr marL="228600" lvl="1" indent="0">
              <a:buNone/>
            </a:pPr>
            <a:r>
              <a:rPr lang="en-US" sz="3200" dirty="0"/>
              <a:t>	for example: Prisoners’ pilgrimage</a:t>
            </a:r>
          </a:p>
          <a:p>
            <a:r>
              <a:rPr lang="en-US" sz="3200" dirty="0"/>
              <a:t>Next Steps: </a:t>
            </a:r>
          </a:p>
          <a:p>
            <a:pPr marL="914400" lvl="4" indent="0">
              <a:buNone/>
            </a:pPr>
            <a:r>
              <a:rPr lang="en-US" sz="3000" dirty="0"/>
              <a:t>Plan to walk next year with my 11 years old grand daughter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D6865-7232-00CF-7F1F-B40EF0947AD9}"/>
              </a:ext>
            </a:extLst>
          </p:cNvPr>
          <p:cNvSpPr txBox="1"/>
          <p:nvPr/>
        </p:nvSpPr>
        <p:spPr>
          <a:xfrm>
            <a:off x="11898489" y="65362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E8A616E-6900-724F-988E-6BA48FB20C32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EAF25-E9B9-11F5-CAB2-B9865CA5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160422"/>
            <a:ext cx="939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0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11E1-6AA8-C731-B4B5-0DF0BEB6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DA6DD-6F2A-A3D4-574C-038061DCA2CA}"/>
              </a:ext>
            </a:extLst>
          </p:cNvPr>
          <p:cNvSpPr txBox="1"/>
          <p:nvPr/>
        </p:nvSpPr>
        <p:spPr>
          <a:xfrm>
            <a:off x="2300539" y="4827516"/>
            <a:ext cx="8898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Contact information: RAUL E. DAMAS  </a:t>
            </a:r>
            <a:r>
              <a:rPr lang="en-US" sz="2000" dirty="0">
                <a:hlinkClick r:id="rId2"/>
              </a:rPr>
              <a:t>redamas@aol.com</a:t>
            </a:r>
            <a:r>
              <a:rPr lang="en-US" sz="2000" dirty="0"/>
              <a:t> – 305.335.4089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060D3-05FF-4C05-395D-0351CB41308E}"/>
              </a:ext>
            </a:extLst>
          </p:cNvPr>
          <p:cNvSpPr txBox="1"/>
          <p:nvPr/>
        </p:nvSpPr>
        <p:spPr>
          <a:xfrm>
            <a:off x="3105756" y="5661547"/>
            <a:ext cx="67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 Florida chapter APOC American Pilgrims on the Camino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43931-0FCA-85E6-F1F3-7EBC0D25AD0B}"/>
              </a:ext>
            </a:extLst>
          </p:cNvPr>
          <p:cNvSpPr txBox="1"/>
          <p:nvPr/>
        </p:nvSpPr>
        <p:spPr>
          <a:xfrm>
            <a:off x="11620500" y="6553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A105081-D0D0-8F44-B7FF-DBF65DA67561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B101C-C230-F659-77C5-7691A7C86BE5}"/>
              </a:ext>
            </a:extLst>
          </p:cNvPr>
          <p:cNvSpPr txBox="1"/>
          <p:nvPr/>
        </p:nvSpPr>
        <p:spPr>
          <a:xfrm>
            <a:off x="3606421" y="6030879"/>
            <a:ext cx="6093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https://americanpilgrims.org/iwpmap_directory/south-florida/</a:t>
            </a:r>
            <a:r>
              <a:rPr lang="en-US" sz="16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05288D-ED6C-B19D-CE80-DAFA5FF93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160422"/>
            <a:ext cx="939800" cy="1219200"/>
          </a:xfrm>
          <a:prstGeom prst="rect">
            <a:avLst/>
          </a:prstGeom>
        </p:spPr>
      </p:pic>
      <p:pic>
        <p:nvPicPr>
          <p:cNvPr id="7170" name="Picture 2" descr="Hadoop Administration Interview Questions and Answers in 2022">
            <a:extLst>
              <a:ext uri="{FF2B5EF4-FFF2-40B4-BE49-F238E27FC236}">
                <a16:creationId xmlns:a16="http://schemas.microsoft.com/office/drawing/2014/main" id="{545BE937-980C-3B1C-D95E-9E574DAF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86" y="1714103"/>
            <a:ext cx="4770810" cy="27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0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AB99-1DC6-7B28-DC66-CE263A72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-89979"/>
            <a:ext cx="11506200" cy="1540042"/>
          </a:xfrm>
        </p:spPr>
        <p:txBody>
          <a:bodyPr/>
          <a:lstStyle/>
          <a:p>
            <a:r>
              <a:rPr lang="en-US" dirty="0" err="1"/>
              <a:t>AGEndA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D609E-E45C-57C3-1ED7-36897AC14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06" y="151368"/>
            <a:ext cx="9398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20F38-3517-33B6-880B-88D1E8A04919}"/>
              </a:ext>
            </a:extLst>
          </p:cNvPr>
          <p:cNvSpPr txBox="1"/>
          <p:nvPr/>
        </p:nvSpPr>
        <p:spPr>
          <a:xfrm>
            <a:off x="3987438" y="2419430"/>
            <a:ext cx="7793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Seeds of the Camino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Historical context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Journey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Volunteering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10738-48B8-8E71-93BB-DD5B1A6A5085}"/>
              </a:ext>
            </a:extLst>
          </p:cNvPr>
          <p:cNvSpPr txBox="1"/>
          <p:nvPr/>
        </p:nvSpPr>
        <p:spPr>
          <a:xfrm>
            <a:off x="11468100" y="63373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9CB9541-8196-0D4C-815E-83A75931E5C0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20C58-2BA9-A0C4-D2CB-38933EF4F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06" y="303768"/>
            <a:ext cx="939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58A8418-2657-82BB-721A-ADB507077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79" y="173566"/>
            <a:ext cx="9941242" cy="651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93D86-C706-1EFB-3597-6A4481C0D10A}"/>
              </a:ext>
            </a:extLst>
          </p:cNvPr>
          <p:cNvSpPr txBox="1"/>
          <p:nvPr/>
        </p:nvSpPr>
        <p:spPr>
          <a:xfrm>
            <a:off x="11861800" y="632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BE71AC4-7C8C-6240-8C38-35DFF7941A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0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FD7A-14F4-B316-95DD-D0A6AD10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Seeds of the Camino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FA623-B402-256B-63DE-DFABD2158784}"/>
              </a:ext>
            </a:extLst>
          </p:cNvPr>
          <p:cNvSpPr txBox="1"/>
          <p:nvPr/>
        </p:nvSpPr>
        <p:spPr>
          <a:xfrm>
            <a:off x="1313744" y="2330756"/>
            <a:ext cx="96407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Historical context – Rome and Jerusalem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Santiago Apostol St James legend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Discovery of remains in Galicia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Other traditions: Celts, Hajj (Islam), Japan (Kumano </a:t>
            </a:r>
            <a:r>
              <a:rPr lang="en-US" sz="3200" dirty="0" err="1"/>
              <a:t>Kodo</a:t>
            </a:r>
            <a:r>
              <a:rPr lang="en-US" sz="3200" dirty="0"/>
              <a:t> Trail), Israel National Trail, Tibet (Mt. Kailas)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Resurgence of Camino in XX and </a:t>
            </a:r>
            <a:r>
              <a:rPr lang="en-US" sz="3200" dirty="0" err="1"/>
              <a:t>XXl</a:t>
            </a:r>
            <a:r>
              <a:rPr lang="en-US" sz="3200" dirty="0"/>
              <a:t> Centuries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A1205-2AE0-640D-3511-9257DDD98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00" y="108466"/>
            <a:ext cx="9398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3C4F4-FFD2-CC77-9F0A-C9E2C1AB3AEC}"/>
              </a:ext>
            </a:extLst>
          </p:cNvPr>
          <p:cNvSpPr txBox="1"/>
          <p:nvPr/>
        </p:nvSpPr>
        <p:spPr>
          <a:xfrm>
            <a:off x="11772900" y="6438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35B1DBE-AFB8-DC43-9E67-F890D833B8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06FD-1B05-D87D-9EAF-47DF41A3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Camino Routes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92761E3-7736-6E60-E2EA-557628DA3D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24" y="2141538"/>
            <a:ext cx="5874352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3060E3-85A8-C400-C3F4-FC90D01C8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06" y="303768"/>
            <a:ext cx="9398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D7AAE-A3A5-9635-55AC-88CA0E78FACC}"/>
              </a:ext>
            </a:extLst>
          </p:cNvPr>
          <p:cNvSpPr txBox="1"/>
          <p:nvPr/>
        </p:nvSpPr>
        <p:spPr>
          <a:xfrm>
            <a:off x="11849100" y="655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F00C02-46A8-5449-92EC-D154677457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6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EB38-7926-67FB-39A1-E006DBAB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5194300" cy="1540042"/>
          </a:xfrm>
        </p:spPr>
        <p:txBody>
          <a:bodyPr/>
          <a:lstStyle/>
          <a:p>
            <a:r>
              <a:rPr lang="en-US" dirty="0"/>
              <a:t>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D307-0ED2-A2BD-0F2F-034630E1E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07" y="4337037"/>
            <a:ext cx="11506199" cy="2025663"/>
          </a:xfrm>
        </p:spPr>
        <p:txBody>
          <a:bodyPr>
            <a:noAutofit/>
          </a:bodyPr>
          <a:lstStyle/>
          <a:p>
            <a:pPr lvl="4"/>
            <a:r>
              <a:rPr lang="en-US" sz="3200" b="1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Way</a:t>
            </a:r>
            <a:r>
              <a:rPr lang="en-US" sz="3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 2010  </a:t>
            </a:r>
            <a:r>
              <a:rPr lang="en-US" sz="3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Drama film"/>
              </a:rPr>
              <a:t>drama film</a:t>
            </a:r>
            <a:r>
              <a:rPr lang="en-US" sz="3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directed, produced and written by </a:t>
            </a:r>
            <a:r>
              <a:rPr lang="en-US" sz="3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Emilio Estevez"/>
              </a:rPr>
              <a:t>Emilio Estevez</a:t>
            </a:r>
            <a:r>
              <a:rPr lang="en-US" sz="3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starring </a:t>
            </a:r>
            <a:r>
              <a:rPr lang="en-US" sz="3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Martin Sheen"/>
              </a:rPr>
              <a:t>Martin Sheen</a:t>
            </a:r>
            <a:r>
              <a:rPr lang="en-US" sz="3200" dirty="0">
                <a:solidFill>
                  <a:srgbClr val="0B0080"/>
                </a:solidFill>
                <a:latin typeface="Arial" panose="020B0604020202020204" pitchFamily="34" charset="0"/>
              </a:rPr>
              <a:t>. </a:t>
            </a:r>
            <a:r>
              <a:rPr lang="en-US" sz="3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it, </a:t>
            </a:r>
            <a:r>
              <a:rPr lang="en-US" sz="3200" dirty="0">
                <a:solidFill>
                  <a:srgbClr val="202122"/>
                </a:solidFill>
                <a:latin typeface="Arial" panose="020B0604020202020204" pitchFamily="34" charset="0"/>
              </a:rPr>
              <a:t>The main </a:t>
            </a:r>
            <a:r>
              <a:rPr lang="en-US" sz="3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character walks the </a:t>
            </a:r>
            <a:r>
              <a:rPr lang="en-US" sz="32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Camino de Santiago"/>
              </a:rPr>
              <a:t>Camino de Santiago</a:t>
            </a:r>
            <a:r>
              <a:rPr lang="en-US" sz="3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traditional pilgrimage route in France and Spain.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DA73E-A77D-4EB8-829D-957430DC4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06" y="190500"/>
            <a:ext cx="939800" cy="1332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06B60-1516-4635-91ED-28BB3D79A93E}"/>
              </a:ext>
            </a:extLst>
          </p:cNvPr>
          <p:cNvSpPr txBox="1"/>
          <p:nvPr/>
        </p:nvSpPr>
        <p:spPr>
          <a:xfrm>
            <a:off x="11633200" y="63627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10F2364-6ED5-F14C-9AF8-213FF625015B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2" descr="Image result for the way movie poster">
            <a:extLst>
              <a:ext uri="{FF2B5EF4-FFF2-40B4-BE49-F238E27FC236}">
                <a16:creationId xmlns:a16="http://schemas.microsoft.com/office/drawing/2014/main" id="{0D9A1A38-0D62-FD5F-223F-B4EA1014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23" y="920717"/>
            <a:ext cx="2149426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E86AA-2D59-C666-4B58-9E525FF2FBDC}"/>
              </a:ext>
            </a:extLst>
          </p:cNvPr>
          <p:cNvSpPr txBox="1"/>
          <p:nvPr/>
        </p:nvSpPr>
        <p:spPr>
          <a:xfrm>
            <a:off x="2070351" y="2345227"/>
            <a:ext cx="5714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??? Seen “The WAY “ ???</a:t>
            </a:r>
          </a:p>
        </p:txBody>
      </p:sp>
    </p:spTree>
    <p:extLst>
      <p:ext uri="{BB962C8B-B14F-4D97-AF65-F5344CB8AC3E}">
        <p14:creationId xmlns:p14="http://schemas.microsoft.com/office/powerpoint/2010/main" val="7387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1564-22E7-5403-884C-33A6306F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Camino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941F-B153-23E2-61DE-217F02742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98" y="1642070"/>
            <a:ext cx="10763955" cy="4994196"/>
          </a:xfrm>
        </p:spPr>
        <p:txBody>
          <a:bodyPr>
            <a:normAutofit/>
          </a:bodyPr>
          <a:lstStyle/>
          <a:p>
            <a:r>
              <a:rPr lang="en-US" sz="3200" dirty="0"/>
              <a:t>Many Caminos 		</a:t>
            </a:r>
            <a:endParaRPr lang="en-US" sz="3200" i="1" dirty="0"/>
          </a:p>
          <a:p>
            <a:r>
              <a:rPr lang="en-US" sz="3200" dirty="0"/>
              <a:t>The CAMINO: starts the moment you leave home &gt; </a:t>
            </a:r>
            <a:r>
              <a:rPr lang="en-US" sz="3200" dirty="0" err="1"/>
              <a:t>Stgo</a:t>
            </a:r>
            <a:r>
              <a:rPr lang="en-US" sz="3200" dirty="0"/>
              <a:t>. de Compostela</a:t>
            </a:r>
          </a:p>
          <a:p>
            <a:r>
              <a:rPr lang="en-US" sz="3200" dirty="0"/>
              <a:t>Rooted in its pagan, Roman and Christian history</a:t>
            </a:r>
          </a:p>
          <a:p>
            <a:r>
              <a:rPr lang="en-US" sz="3200" dirty="0"/>
              <a:t>Open to everyone, all Religions or none</a:t>
            </a:r>
          </a:p>
          <a:p>
            <a:r>
              <a:rPr lang="en-US" sz="3200" dirty="0"/>
              <a:t>Most walk / bike / or horse the Camino Frances - last 100kms from </a:t>
            </a:r>
            <a:r>
              <a:rPr lang="en-US" sz="3200" dirty="0" err="1"/>
              <a:t>Sarria</a:t>
            </a:r>
            <a:r>
              <a:rPr lang="en-US" sz="3200" dirty="0"/>
              <a:t>, Galicia or St Jean Pied de Port in France(800kms)</a:t>
            </a:r>
          </a:p>
          <a:p>
            <a:r>
              <a:rPr lang="en-US" sz="3200" dirty="0"/>
              <a:t>Others start in Paris, Berlin, Ireland, UK, Rome,…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580D1-28E9-F871-77C1-33A86C4A3100}"/>
              </a:ext>
            </a:extLst>
          </p:cNvPr>
          <p:cNvSpPr txBox="1"/>
          <p:nvPr/>
        </p:nvSpPr>
        <p:spPr>
          <a:xfrm>
            <a:off x="11430000" y="645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5936802-968C-944B-BA0A-2BA7C9C3BE5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572E0F-1B5C-574F-5326-3AA2CA02A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06" y="303768"/>
            <a:ext cx="939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2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2D08-BB6B-9ACE-28BB-5F3C1DB6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special?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47BD-088C-16AC-1245-D75E08702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5227"/>
            <a:ext cx="11698112" cy="1352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How to proceed in life, inner need, retired, bereavement, camaraderie, disconnect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E4148-C431-CB4D-0D68-9D5BC7EAA209}"/>
              </a:ext>
            </a:extLst>
          </p:cNvPr>
          <p:cNvSpPr txBox="1"/>
          <p:nvPr/>
        </p:nvSpPr>
        <p:spPr>
          <a:xfrm>
            <a:off x="11307053" y="64096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EE2DCD8-36A8-9140-B116-57502928A76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7D0A8-A2CF-CD2E-D947-307854A71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06" y="303768"/>
            <a:ext cx="939800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F11629-F98B-521E-CA12-5FE4111DF6A1}"/>
              </a:ext>
            </a:extLst>
          </p:cNvPr>
          <p:cNvSpPr txBox="1"/>
          <p:nvPr/>
        </p:nvSpPr>
        <p:spPr>
          <a:xfrm>
            <a:off x="6266449" y="532631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https://www.youtube.com/watch?v=E_2sGATllOM</a:t>
            </a:r>
            <a:r>
              <a:rPr lang="en-US" sz="1200" dirty="0"/>
              <a:t> </a:t>
            </a:r>
          </a:p>
        </p:txBody>
      </p:sp>
      <p:pic>
        <p:nvPicPr>
          <p:cNvPr id="11" name="Picture 10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1717293-9E8E-FCED-9EAF-6423F50A8B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86470" r="67867" b="5726"/>
          <a:stretch/>
        </p:blipFill>
        <p:spPr>
          <a:xfrm>
            <a:off x="6266449" y="3989325"/>
            <a:ext cx="2673932" cy="726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D79793-6B75-A352-C674-D2F328737169}"/>
              </a:ext>
            </a:extLst>
          </p:cNvPr>
          <p:cNvSpPr txBox="1"/>
          <p:nvPr/>
        </p:nvSpPr>
        <p:spPr>
          <a:xfrm>
            <a:off x="6266449" y="4853388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effectLst/>
                <a:latin typeface="Roboto" panose="020F0502020204030204" pitchFamily="34" charset="0"/>
              </a:rPr>
              <a:t>Galicia, Spain: The Camino de Santiago Pilgrimage</a:t>
            </a:r>
          </a:p>
        </p:txBody>
      </p:sp>
      <p:pic>
        <p:nvPicPr>
          <p:cNvPr id="14" name="Picture 2" descr="Image result for camino de santiago, peregrinos arrivados 2022">
            <a:extLst>
              <a:ext uri="{FF2B5EF4-FFF2-40B4-BE49-F238E27FC236}">
                <a16:creationId xmlns:a16="http://schemas.microsoft.com/office/drawing/2014/main" id="{FFFA3092-183F-3EE9-70EA-3BCD255A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0" y="3096086"/>
            <a:ext cx="5524352" cy="36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1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2D08-BB6B-9ACE-28BB-5F3C1DB6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47BD-088C-16AC-1245-D75E08702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647"/>
            <a:ext cx="11698112" cy="4715933"/>
          </a:xfrm>
        </p:spPr>
        <p:txBody>
          <a:bodyPr>
            <a:noAutofit/>
          </a:bodyPr>
          <a:lstStyle/>
          <a:p>
            <a:r>
              <a:rPr lang="en-US" sz="3200" dirty="0"/>
              <a:t>Planning and Preparations</a:t>
            </a:r>
          </a:p>
          <a:p>
            <a:r>
              <a:rPr lang="en-US" sz="3200" dirty="0"/>
              <a:t>Reservations</a:t>
            </a:r>
          </a:p>
          <a:p>
            <a:r>
              <a:rPr lang="en-US" sz="3200" dirty="0"/>
              <a:t>Walking </a:t>
            </a:r>
            <a:r>
              <a:rPr lang="en-US" sz="3200" dirty="0">
                <a:sym typeface="Wingdings" pitchFamily="2" charset="2"/>
              </a:rPr>
              <a:t> Stamp the Credential</a:t>
            </a:r>
            <a:endParaRPr lang="en-US" sz="3200" dirty="0"/>
          </a:p>
          <a:p>
            <a:r>
              <a:rPr lang="en-US" sz="3200" i="1" u="sng" dirty="0" err="1"/>
              <a:t>Albergues</a:t>
            </a:r>
            <a:r>
              <a:rPr lang="en-US" sz="3200" dirty="0"/>
              <a:t> – bed, bath, meals (low fee or donation) - private, municipal, church</a:t>
            </a:r>
          </a:p>
          <a:p>
            <a:r>
              <a:rPr lang="en-US" sz="3200" dirty="0">
                <a:solidFill>
                  <a:schemeClr val="tx1"/>
                </a:solidFill>
              </a:rPr>
              <a:t>Upon arrival in Santiago, meet the Pilgrim Office </a:t>
            </a:r>
          </a:p>
          <a:p>
            <a:r>
              <a:rPr lang="en-US" sz="3200" dirty="0">
                <a:solidFill>
                  <a:schemeClr val="tx1"/>
                </a:solidFill>
              </a:rPr>
              <a:t>Mass </a:t>
            </a:r>
            <a:r>
              <a:rPr lang="en-US" sz="32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3200" dirty="0" err="1">
                <a:solidFill>
                  <a:schemeClr val="tx1"/>
                </a:solidFill>
              </a:rPr>
              <a:t>Botafumeiro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E4148-C431-CB4D-0D68-9D5BC7EAA209}"/>
              </a:ext>
            </a:extLst>
          </p:cNvPr>
          <p:cNvSpPr txBox="1"/>
          <p:nvPr/>
        </p:nvSpPr>
        <p:spPr>
          <a:xfrm>
            <a:off x="11307053" y="64096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EE2DCD8-36A8-9140-B116-57502928A769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7D0A8-A2CF-CD2E-D947-307854A71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06" y="303768"/>
            <a:ext cx="939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20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8274</TotalTime>
  <Words>491</Words>
  <Application>Microsoft Macintosh PowerPoint</Application>
  <PresentationFormat>Widescreen</PresentationFormat>
  <Paragraphs>90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merriweather</vt:lpstr>
      <vt:lpstr>Roboto</vt:lpstr>
      <vt:lpstr>Office Theme</vt:lpstr>
      <vt:lpstr>PowerPoint Presentation</vt:lpstr>
      <vt:lpstr>AGEndA</vt:lpstr>
      <vt:lpstr>PowerPoint Presentation</vt:lpstr>
      <vt:lpstr>Seeds of the Camino</vt:lpstr>
      <vt:lpstr>Camino Routes</vt:lpstr>
      <vt:lpstr>THE WAY</vt:lpstr>
      <vt:lpstr>What is the Camino</vt:lpstr>
      <vt:lpstr>Why so special?</vt:lpstr>
      <vt:lpstr>The Journey</vt:lpstr>
      <vt:lpstr>THE JOURNEY</vt:lpstr>
      <vt:lpstr>Volunteering = Serving </vt:lpstr>
      <vt:lpstr>CREDENCIAL</vt:lpstr>
      <vt:lpstr>Compostela</vt:lpstr>
      <vt:lpstr>Summary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Raul Damas</cp:lastModifiedBy>
  <cp:revision>187</cp:revision>
  <cp:lastPrinted>2022-10-16T21:43:19Z</cp:lastPrinted>
  <dcterms:created xsi:type="dcterms:W3CDTF">2019-11-18T03:22:22Z</dcterms:created>
  <dcterms:modified xsi:type="dcterms:W3CDTF">2022-10-20T23:21:14Z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