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29" r:id="rId2"/>
    <p:sldId id="331" r:id="rId3"/>
    <p:sldId id="332" r:id="rId4"/>
    <p:sldId id="336" r:id="rId5"/>
    <p:sldId id="337" r:id="rId6"/>
    <p:sldId id="335" r:id="rId7"/>
    <p:sldId id="333" r:id="rId8"/>
    <p:sldId id="334" r:id="rId9"/>
    <p:sldId id="338" r:id="rId10"/>
    <p:sldId id="339"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48F"/>
    <a:srgbClr val="16468F"/>
    <a:srgbClr val="48595D"/>
    <a:srgbClr val="FFFFFF"/>
    <a:srgbClr val="D9185C"/>
    <a:srgbClr val="06B4E6"/>
    <a:srgbClr val="15458F"/>
    <a:srgbClr val="DA1A5A"/>
    <a:srgbClr val="00B4E6"/>
    <a:srgbClr val="00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6" autoAdjust="0"/>
    <p:restoredTop sz="97866" autoAdjust="0"/>
  </p:normalViewPr>
  <p:slideViewPr>
    <p:cSldViewPr snapToGrid="0" showGuides="1">
      <p:cViewPr varScale="1">
        <p:scale>
          <a:sx n="128" d="100"/>
          <a:sy n="128" d="100"/>
        </p:scale>
        <p:origin x="1624" y="176"/>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12/8/22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hyperlink" Target="https://www.rotary.org/en/our-causes/ending-poli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hyperlink" Target="https://www.rotary.org/en/our-causes/ending-polio" TargetMode="External"/><Relationship Id="rId4" Type="http://schemas.openxmlformats.org/officeDocument/2006/relationships/image" Target="https://gdb.voanews.com/022a0000-0aff-0242-8880-08dad18c5c24_cx0_cy3_cw0_w1023_r1_s.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mailto:bigzlumber@aol.com"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mailto:bigzlumber@aol.com"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mailto:bigzlumber@aol.com"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hyperlink" Target="mailto:bigzlumber@aol.com"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linkedin.com/in/ACoAAAC6uZABKqdwfSnxHY_zETKEZhmwEeMYXcU" TargetMode="External"/><Relationship Id="rId2" Type="http://schemas.openxmlformats.org/officeDocument/2006/relationships/image" Target="../media/image9.gif"/><Relationship Id="rId1" Type="http://schemas.openxmlformats.org/officeDocument/2006/relationships/slideLayout" Target="../slideLayouts/slideLayout9.xml"/><Relationship Id="rId6" Type="http://schemas.openxmlformats.org/officeDocument/2006/relationships/hyperlink" Target="https://www.linkedin.com/in/ACoAAALB6q4BPdNy5awkNS3zeWi_uezt52GD1Mk" TargetMode="External"/><Relationship Id="rId5" Type="http://schemas.openxmlformats.org/officeDocument/2006/relationships/hyperlink" Target="https://www.linkedin.com/in/ACoAAD3GGBMBIvVYp1Mbz0x18gYyixmhjWePWRs" TargetMode="External"/><Relationship Id="rId4" Type="http://schemas.openxmlformats.org/officeDocument/2006/relationships/hyperlink" Target="https://www.linkedin.com/company/rotary-internation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59524"/>
            <a:ext cx="2065405" cy="2073601"/>
          </a:xfrm>
          <a:prstGeom prst="rect">
            <a:avLst/>
          </a:prstGeom>
        </p:spPr>
      </p:pic>
      <p:sp>
        <p:nvSpPr>
          <p:cNvPr id="9" name="Subtitle 3">
            <a:extLst>
              <a:ext uri="{FF2B5EF4-FFF2-40B4-BE49-F238E27FC236}">
                <a16:creationId xmlns:a16="http://schemas.microsoft.com/office/drawing/2014/main" id="{E4955F97-28C2-744E-B3A7-E0FAE3B40F57}"/>
              </a:ext>
            </a:extLst>
          </p:cNvPr>
          <p:cNvSpPr txBox="1">
            <a:spLocks/>
          </p:cNvSpPr>
          <p:nvPr/>
        </p:nvSpPr>
        <p:spPr>
          <a:xfrm>
            <a:off x="0" y="2974382"/>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POLIO ERRADICATION UPDATE</a:t>
            </a:r>
          </a:p>
          <a:p>
            <a:pPr marL="0" indent="0" algn="ctr">
              <a:buNone/>
            </a:pPr>
            <a:r>
              <a:rPr lang="en-US" sz="4800" b="1" dirty="0">
                <a:solidFill>
                  <a:schemeClr val="bg1"/>
                </a:solidFill>
                <a:latin typeface="Arial" panose="020B0604020202020204" pitchFamily="34" charset="0"/>
                <a:cs typeface="Arial" panose="020B0604020202020204" pitchFamily="34" charset="0"/>
              </a:rPr>
              <a:t>Patricia </a:t>
            </a:r>
            <a:r>
              <a:rPr lang="en-US" sz="4800" b="1" dirty="0" err="1">
                <a:solidFill>
                  <a:schemeClr val="bg1"/>
                </a:solidFill>
                <a:latin typeface="Arial" panose="020B0604020202020204" pitchFamily="34" charset="0"/>
                <a:cs typeface="Arial" panose="020B0604020202020204" pitchFamily="34" charset="0"/>
              </a:rPr>
              <a:t>Riestra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Peraita</a:t>
            </a:r>
            <a:endParaRPr lang="en-US" sz="4800" b="1" dirty="0">
              <a:solidFill>
                <a:schemeClr val="bg1"/>
              </a:solidFill>
              <a:latin typeface="Arial" panose="020B0604020202020204" pitchFamily="34" charset="0"/>
              <a:cs typeface="Arial" panose="020B0604020202020204" pitchFamily="34" charset="0"/>
            </a:endParaRPr>
          </a:p>
          <a:p>
            <a:pPr marL="0" indent="0" algn="ctr">
              <a:buNone/>
            </a:pPr>
            <a:endParaRPr lang="en-US" sz="4800" b="1" dirty="0">
              <a:solidFill>
                <a:schemeClr val="bg1"/>
              </a:solidFill>
              <a:latin typeface="Arial" panose="020B0604020202020204" pitchFamily="34" charset="0"/>
              <a:cs typeface="Arial" panose="020B0604020202020204" pitchFamily="34" charset="0"/>
            </a:endParaRPr>
          </a:p>
        </p:txBody>
      </p:sp>
      <p:sp>
        <p:nvSpPr>
          <p:cNvPr id="12" name="Subtitle 14">
            <a:extLst>
              <a:ext uri="{FF2B5EF4-FFF2-40B4-BE49-F238E27FC236}">
                <a16:creationId xmlns:a16="http://schemas.microsoft.com/office/drawing/2014/main" id="{8CA57604-6BAA-8348-8388-64F5F2D88D17}"/>
              </a:ext>
            </a:extLst>
          </p:cNvPr>
          <p:cNvSpPr txBox="1">
            <a:spLocks/>
          </p:cNvSpPr>
          <p:nvPr/>
        </p:nvSpPr>
        <p:spPr>
          <a:xfrm>
            <a:off x="0" y="4686499"/>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Rotary Club of Key Biscayne</a:t>
            </a:r>
          </a:p>
          <a:p>
            <a:pPr marL="0" indent="0" algn="ctr">
              <a:buNone/>
            </a:pPr>
            <a:r>
              <a:rPr lang="en-US" sz="2400" b="1" dirty="0">
                <a:solidFill>
                  <a:schemeClr val="bg1"/>
                </a:solidFill>
              </a:rPr>
              <a:t>December 09, 2022</a:t>
            </a:r>
          </a:p>
        </p:txBody>
      </p:sp>
      <p:pic>
        <p:nvPicPr>
          <p:cNvPr id="2" name="Picture 1">
            <a:extLst>
              <a:ext uri="{FF2B5EF4-FFF2-40B4-BE49-F238E27FC236}">
                <a16:creationId xmlns:a16="http://schemas.microsoft.com/office/drawing/2014/main" id="{BB36EA24-4228-27E8-7710-C060C5CFA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244" y="359524"/>
            <a:ext cx="1598401" cy="2073601"/>
          </a:xfrm>
          <a:prstGeom prst="rect">
            <a:avLst/>
          </a:prstGeom>
        </p:spPr>
      </p:pic>
      <p:pic>
        <p:nvPicPr>
          <p:cNvPr id="3" name="Picture 1">
            <a:extLst>
              <a:ext uri="{FF2B5EF4-FFF2-40B4-BE49-F238E27FC236}">
                <a16:creationId xmlns:a16="http://schemas.microsoft.com/office/drawing/2014/main" id="{5DB1E14F-0099-1278-2376-6B478D8BF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1860" y="4674407"/>
            <a:ext cx="1593007" cy="15930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6912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80635-B9C4-1FCC-7DEF-8DF3E1C27681}"/>
              </a:ext>
            </a:extLst>
          </p:cNvPr>
          <p:cNvSpPr>
            <a:spLocks noGrp="1"/>
          </p:cNvSpPr>
          <p:nvPr>
            <p:ph type="sldNum" sz="quarter" idx="12"/>
          </p:nvPr>
        </p:nvSpPr>
        <p:spPr/>
        <p:txBody>
          <a:bodyPr/>
          <a:lstStyle/>
          <a:p>
            <a:fld id="{97A94E25-127B-4C48-AF96-44BA7B823777}" type="slidenum">
              <a:rPr lang="en-US" smtClean="0"/>
              <a:pPr/>
              <a:t>10</a:t>
            </a:fld>
            <a:endParaRPr lang="en-US" dirty="0"/>
          </a:p>
        </p:txBody>
      </p:sp>
      <p:pic>
        <p:nvPicPr>
          <p:cNvPr id="7" name="Picture 6">
            <a:extLst>
              <a:ext uri="{FF2B5EF4-FFF2-40B4-BE49-F238E27FC236}">
                <a16:creationId xmlns:a16="http://schemas.microsoft.com/office/drawing/2014/main" id="{B57F1752-8B52-BEFF-3C3A-7D370EA81721}"/>
              </a:ext>
            </a:extLst>
          </p:cNvPr>
          <p:cNvPicPr>
            <a:picLocks noChangeAspect="1"/>
          </p:cNvPicPr>
          <p:nvPr/>
        </p:nvPicPr>
        <p:blipFill>
          <a:blip r:embed="rId2"/>
          <a:stretch>
            <a:fillRect/>
          </a:stretch>
        </p:blipFill>
        <p:spPr>
          <a:xfrm>
            <a:off x="0" y="0"/>
            <a:ext cx="5706443" cy="6858000"/>
          </a:xfrm>
          <a:prstGeom prst="rect">
            <a:avLst/>
          </a:prstGeom>
        </p:spPr>
      </p:pic>
      <p:pic>
        <p:nvPicPr>
          <p:cNvPr id="8" name="Picture 7">
            <a:extLst>
              <a:ext uri="{FF2B5EF4-FFF2-40B4-BE49-F238E27FC236}">
                <a16:creationId xmlns:a16="http://schemas.microsoft.com/office/drawing/2014/main" id="{E5CBD9C9-75B4-507C-62EF-40F1F64FE9A6}"/>
              </a:ext>
            </a:extLst>
          </p:cNvPr>
          <p:cNvPicPr>
            <a:picLocks noChangeAspect="1"/>
          </p:cNvPicPr>
          <p:nvPr/>
        </p:nvPicPr>
        <p:blipFill rotWithShape="1">
          <a:blip r:embed="rId3"/>
          <a:srcRect r="2967"/>
          <a:stretch/>
        </p:blipFill>
        <p:spPr>
          <a:xfrm>
            <a:off x="5909733" y="0"/>
            <a:ext cx="5537110" cy="6858000"/>
          </a:xfrm>
          <a:prstGeom prst="rect">
            <a:avLst/>
          </a:prstGeom>
        </p:spPr>
      </p:pic>
    </p:spTree>
    <p:extLst>
      <p:ext uri="{BB962C8B-B14F-4D97-AF65-F5344CB8AC3E}">
        <p14:creationId xmlns:p14="http://schemas.microsoft.com/office/powerpoint/2010/main" val="385615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AB99-1DC6-7B28-DC66-CE263A72591C}"/>
              </a:ext>
            </a:extLst>
          </p:cNvPr>
          <p:cNvSpPr>
            <a:spLocks noGrp="1"/>
          </p:cNvSpPr>
          <p:nvPr>
            <p:ph type="title"/>
          </p:nvPr>
        </p:nvSpPr>
        <p:spPr/>
        <p:txBody>
          <a:bodyPr/>
          <a:lstStyle/>
          <a:p>
            <a:r>
              <a:rPr lang="en-US" dirty="0"/>
              <a:t>OUR GOAL</a:t>
            </a:r>
          </a:p>
        </p:txBody>
      </p:sp>
      <p:sp>
        <p:nvSpPr>
          <p:cNvPr id="4" name="Slide Number Placeholder 3">
            <a:extLst>
              <a:ext uri="{FF2B5EF4-FFF2-40B4-BE49-F238E27FC236}">
                <a16:creationId xmlns:a16="http://schemas.microsoft.com/office/drawing/2014/main" id="{0DBA0850-79F3-967E-9E9F-55670963069B}"/>
              </a:ext>
            </a:extLst>
          </p:cNvPr>
          <p:cNvSpPr>
            <a:spLocks noGrp="1"/>
          </p:cNvSpPr>
          <p:nvPr>
            <p:ph type="sldNum" sz="quarter" idx="12"/>
          </p:nvPr>
        </p:nvSpPr>
        <p:spPr/>
        <p:txBody>
          <a:bodyPr/>
          <a:lstStyle/>
          <a:p>
            <a:fld id="{97A94E25-127B-4C48-AF96-44BA7B823777}" type="slidenum">
              <a:rPr lang="en-US" smtClean="0"/>
              <a:pPr/>
              <a:t>2</a:t>
            </a:fld>
            <a:endParaRPr lang="en-US" dirty="0"/>
          </a:p>
        </p:txBody>
      </p:sp>
      <p:pic>
        <p:nvPicPr>
          <p:cNvPr id="3" name="Picture 2">
            <a:extLst>
              <a:ext uri="{FF2B5EF4-FFF2-40B4-BE49-F238E27FC236}">
                <a16:creationId xmlns:a16="http://schemas.microsoft.com/office/drawing/2014/main" id="{4C5D609E-E45C-57C3-1ED7-36897AC14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332" y="114463"/>
            <a:ext cx="939800" cy="1219200"/>
          </a:xfrm>
          <a:prstGeom prst="rect">
            <a:avLst/>
          </a:prstGeom>
        </p:spPr>
      </p:pic>
      <p:pic>
        <p:nvPicPr>
          <p:cNvPr id="7" name="Picture 6">
            <a:extLst>
              <a:ext uri="{FF2B5EF4-FFF2-40B4-BE49-F238E27FC236}">
                <a16:creationId xmlns:a16="http://schemas.microsoft.com/office/drawing/2014/main" id="{642BA881-1430-E667-C202-755F3C15ABAE}"/>
              </a:ext>
            </a:extLst>
          </p:cNvPr>
          <p:cNvPicPr>
            <a:picLocks noChangeAspect="1"/>
          </p:cNvPicPr>
          <p:nvPr/>
        </p:nvPicPr>
        <p:blipFill rotWithShape="1">
          <a:blip r:embed="rId3"/>
          <a:srcRect t="21168"/>
          <a:stretch/>
        </p:blipFill>
        <p:spPr>
          <a:xfrm>
            <a:off x="-1" y="1536868"/>
            <a:ext cx="12139673" cy="5321132"/>
          </a:xfrm>
          <a:prstGeom prst="rect">
            <a:avLst/>
          </a:prstGeom>
        </p:spPr>
      </p:pic>
      <p:sp>
        <p:nvSpPr>
          <p:cNvPr id="9" name="TextBox 8">
            <a:extLst>
              <a:ext uri="{FF2B5EF4-FFF2-40B4-BE49-F238E27FC236}">
                <a16:creationId xmlns:a16="http://schemas.microsoft.com/office/drawing/2014/main" id="{C610F12C-33DE-D074-689B-E8BD609F7344}"/>
              </a:ext>
            </a:extLst>
          </p:cNvPr>
          <p:cNvSpPr txBox="1"/>
          <p:nvPr/>
        </p:nvSpPr>
        <p:spPr>
          <a:xfrm>
            <a:off x="8691807" y="6596389"/>
            <a:ext cx="3447865" cy="261610"/>
          </a:xfrm>
          <a:prstGeom prst="rect">
            <a:avLst/>
          </a:prstGeom>
          <a:noFill/>
        </p:spPr>
        <p:txBody>
          <a:bodyPr wrap="square">
            <a:spAutoFit/>
          </a:bodyPr>
          <a:lstStyle/>
          <a:p>
            <a:r>
              <a:rPr lang="en-US" sz="1100" dirty="0">
                <a:hlinkClick r:id="rId4"/>
              </a:rPr>
              <a:t>https://www.rotary.org/en/our-causes/ending-polio</a:t>
            </a:r>
            <a:r>
              <a:rPr lang="en-US" sz="1100" dirty="0"/>
              <a:t> </a:t>
            </a:r>
          </a:p>
        </p:txBody>
      </p:sp>
    </p:spTree>
    <p:extLst>
      <p:ext uri="{BB962C8B-B14F-4D97-AF65-F5344CB8AC3E}">
        <p14:creationId xmlns:p14="http://schemas.microsoft.com/office/powerpoint/2010/main" val="418524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6422-ABCD-B636-672F-485470529484}"/>
              </a:ext>
            </a:extLst>
          </p:cNvPr>
          <p:cNvSpPr>
            <a:spLocks noGrp="1"/>
          </p:cNvSpPr>
          <p:nvPr>
            <p:ph type="title"/>
          </p:nvPr>
        </p:nvSpPr>
        <p:spPr/>
        <p:txBody>
          <a:bodyPr/>
          <a:lstStyle/>
          <a:p>
            <a:r>
              <a:rPr lang="en-US" dirty="0"/>
              <a:t>POLIO BY THE NUMBERS</a:t>
            </a:r>
          </a:p>
        </p:txBody>
      </p:sp>
      <p:sp>
        <p:nvSpPr>
          <p:cNvPr id="4" name="Slide Number Placeholder 3">
            <a:extLst>
              <a:ext uri="{FF2B5EF4-FFF2-40B4-BE49-F238E27FC236}">
                <a16:creationId xmlns:a16="http://schemas.microsoft.com/office/drawing/2014/main" id="{9FDD1EAC-E863-200F-160F-80EAABA5CD7F}"/>
              </a:ext>
            </a:extLst>
          </p:cNvPr>
          <p:cNvSpPr>
            <a:spLocks noGrp="1"/>
          </p:cNvSpPr>
          <p:nvPr>
            <p:ph type="sldNum" sz="quarter" idx="12"/>
          </p:nvPr>
        </p:nvSpPr>
        <p:spPr/>
        <p:txBody>
          <a:bodyPr/>
          <a:lstStyle/>
          <a:p>
            <a:fld id="{97A94E25-127B-4C48-AF96-44BA7B823777}" type="slidenum">
              <a:rPr lang="en-US" smtClean="0"/>
              <a:pPr/>
              <a:t>3</a:t>
            </a:fld>
            <a:endParaRPr lang="en-US" dirty="0"/>
          </a:p>
        </p:txBody>
      </p:sp>
      <p:pic>
        <p:nvPicPr>
          <p:cNvPr id="5" name="Picture 4">
            <a:extLst>
              <a:ext uri="{FF2B5EF4-FFF2-40B4-BE49-F238E27FC236}">
                <a16:creationId xmlns:a16="http://schemas.microsoft.com/office/drawing/2014/main" id="{0194383D-B399-A2A1-2A78-7653ECDB0420}"/>
              </a:ext>
            </a:extLst>
          </p:cNvPr>
          <p:cNvPicPr>
            <a:picLocks noChangeAspect="1"/>
          </p:cNvPicPr>
          <p:nvPr/>
        </p:nvPicPr>
        <p:blipFill rotWithShape="1">
          <a:blip r:embed="rId2"/>
          <a:srcRect t="30744"/>
          <a:stretch/>
        </p:blipFill>
        <p:spPr>
          <a:xfrm>
            <a:off x="287406" y="3810098"/>
            <a:ext cx="9353551" cy="2786291"/>
          </a:xfrm>
          <a:prstGeom prst="rect">
            <a:avLst/>
          </a:prstGeom>
        </p:spPr>
      </p:pic>
      <p:sp>
        <p:nvSpPr>
          <p:cNvPr id="6" name="Rectangle 2">
            <a:extLst>
              <a:ext uri="{FF2B5EF4-FFF2-40B4-BE49-F238E27FC236}">
                <a16:creationId xmlns:a16="http://schemas.microsoft.com/office/drawing/2014/main" id="{E85576BE-F26A-31C6-0D97-84FA40F8CD05}"/>
              </a:ext>
            </a:extLst>
          </p:cNvPr>
          <p:cNvSpPr>
            <a:spLocks noChangeArrowheads="1"/>
          </p:cNvSpPr>
          <p:nvPr/>
        </p:nvSpPr>
        <p:spPr bwMode="auto">
          <a:xfrm>
            <a:off x="6096000" y="8359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A medical worker gives drops of vaccine to a girl during a polio immunization campaign at Sigli Town Square in Pidie, Aceh province, Indonesia, Nov. 28, 2022. ">
            <a:extLst>
              <a:ext uri="{FF2B5EF4-FFF2-40B4-BE49-F238E27FC236}">
                <a16:creationId xmlns:a16="http://schemas.microsoft.com/office/drawing/2014/main" id="{C7D5C04A-0351-457E-37C5-325277908B6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101128" y="1540043"/>
            <a:ext cx="3972339" cy="2229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9979B8-98B9-679F-94E1-788BAE4DBFCB}"/>
              </a:ext>
            </a:extLst>
          </p:cNvPr>
          <p:cNvSpPr txBox="1"/>
          <p:nvPr/>
        </p:nvSpPr>
        <p:spPr>
          <a:xfrm>
            <a:off x="287406" y="1988365"/>
            <a:ext cx="7456833" cy="1200329"/>
          </a:xfrm>
          <a:prstGeom prst="rect">
            <a:avLst/>
          </a:prstGeom>
          <a:noFill/>
          <a:ln w="25400">
            <a:solidFill>
              <a:srgbClr val="0070C0"/>
            </a:solidFill>
          </a:ln>
        </p:spPr>
        <p:txBody>
          <a:bodyPr wrap="square">
            <a:spAutoFit/>
          </a:bodyPr>
          <a:lstStyle/>
          <a:p>
            <a:pPr marL="0" marR="0" algn="ctr">
              <a:spcBef>
                <a:spcPts val="0"/>
              </a:spcBef>
              <a:spcAft>
                <a:spcPts val="0"/>
              </a:spcAft>
            </a:pPr>
            <a:r>
              <a:rPr lang="en-US" sz="2400" b="1" dirty="0">
                <a:solidFill>
                  <a:srgbClr val="17448F"/>
                </a:solidFill>
                <a:effectLst/>
                <a:ea typeface="Times New Roman" panose="02020603050405020304" pitchFamily="18" charset="0"/>
              </a:rPr>
              <a:t>Rotary’s World-wide 2022-23 </a:t>
            </a:r>
          </a:p>
          <a:p>
            <a:pPr marL="0" marR="0" algn="ctr">
              <a:spcBef>
                <a:spcPts val="0"/>
              </a:spcBef>
              <a:spcAft>
                <a:spcPts val="0"/>
              </a:spcAft>
            </a:pPr>
            <a:r>
              <a:rPr lang="en-US" sz="2400" b="1" dirty="0">
                <a:solidFill>
                  <a:srgbClr val="17448F"/>
                </a:solidFill>
                <a:effectLst/>
                <a:ea typeface="Times New Roman" panose="02020603050405020304" pitchFamily="18" charset="0"/>
              </a:rPr>
              <a:t>Rotary Year Polio Fundraising Goal is</a:t>
            </a:r>
            <a:r>
              <a:rPr lang="en-US" sz="2000" dirty="0">
                <a:solidFill>
                  <a:srgbClr val="17448F"/>
                </a:solidFill>
                <a:ea typeface="Times New Roman" panose="02020603050405020304" pitchFamily="18" charset="0"/>
              </a:rPr>
              <a:t> </a:t>
            </a:r>
            <a:r>
              <a:rPr lang="en-US" sz="2400" b="1" dirty="0">
                <a:solidFill>
                  <a:srgbClr val="17448F"/>
                </a:solidFill>
                <a:effectLst/>
                <a:ea typeface="Times New Roman" panose="02020603050405020304" pitchFamily="18" charset="0"/>
              </a:rPr>
              <a:t>$150 Million</a:t>
            </a:r>
          </a:p>
          <a:p>
            <a:pPr marL="0" marR="0" algn="ctr">
              <a:spcBef>
                <a:spcPts val="0"/>
              </a:spcBef>
              <a:spcAft>
                <a:spcPts val="0"/>
              </a:spcAft>
            </a:pPr>
            <a:r>
              <a:rPr lang="en-US" sz="2400" b="1" dirty="0">
                <a:solidFill>
                  <a:srgbClr val="17448F"/>
                </a:solidFill>
                <a:effectLst/>
                <a:ea typeface="Times New Roman" panose="02020603050405020304" pitchFamily="18" charset="0"/>
              </a:rPr>
              <a:t>Including the Gates Foundation $2 to $1 Match</a:t>
            </a:r>
            <a:r>
              <a:rPr lang="en-US" sz="2400" dirty="0">
                <a:solidFill>
                  <a:srgbClr val="17448F"/>
                </a:solidFill>
                <a:effectLst/>
              </a:rPr>
              <a:t> </a:t>
            </a:r>
            <a:endParaRPr lang="en-US" sz="2400" dirty="0">
              <a:solidFill>
                <a:srgbClr val="17448F"/>
              </a:solidFill>
            </a:endParaRPr>
          </a:p>
        </p:txBody>
      </p:sp>
      <p:sp>
        <p:nvSpPr>
          <p:cNvPr id="9" name="TextBox 8">
            <a:extLst>
              <a:ext uri="{FF2B5EF4-FFF2-40B4-BE49-F238E27FC236}">
                <a16:creationId xmlns:a16="http://schemas.microsoft.com/office/drawing/2014/main" id="{1884EF20-3B59-0B35-AAD5-2C46A3074750}"/>
              </a:ext>
            </a:extLst>
          </p:cNvPr>
          <p:cNvSpPr txBox="1"/>
          <p:nvPr/>
        </p:nvSpPr>
        <p:spPr>
          <a:xfrm>
            <a:off x="8691807" y="6596389"/>
            <a:ext cx="3447865" cy="261610"/>
          </a:xfrm>
          <a:prstGeom prst="rect">
            <a:avLst/>
          </a:prstGeom>
          <a:noFill/>
        </p:spPr>
        <p:txBody>
          <a:bodyPr wrap="square">
            <a:spAutoFit/>
          </a:bodyPr>
          <a:lstStyle/>
          <a:p>
            <a:r>
              <a:rPr lang="en-US" sz="1100" dirty="0">
                <a:hlinkClick r:id="rId5"/>
              </a:rPr>
              <a:t>https://www.rotary.org/en/our-causes/ending-polio</a:t>
            </a:r>
            <a:r>
              <a:rPr lang="en-US" sz="1100" dirty="0"/>
              <a:t> </a:t>
            </a:r>
          </a:p>
        </p:txBody>
      </p:sp>
    </p:spTree>
    <p:extLst>
      <p:ext uri="{BB962C8B-B14F-4D97-AF65-F5344CB8AC3E}">
        <p14:creationId xmlns:p14="http://schemas.microsoft.com/office/powerpoint/2010/main" val="1928305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AA7E-83D3-D71D-68B6-BC33DA0AF6F4}"/>
              </a:ext>
            </a:extLst>
          </p:cNvPr>
          <p:cNvSpPr>
            <a:spLocks noGrp="1"/>
          </p:cNvSpPr>
          <p:nvPr>
            <p:ph type="title"/>
          </p:nvPr>
        </p:nvSpPr>
        <p:spPr/>
        <p:txBody>
          <a:bodyPr/>
          <a:lstStyle/>
          <a:p>
            <a:r>
              <a:rPr lang="en-US" dirty="0"/>
              <a:t>GOAL TRACKING</a:t>
            </a:r>
          </a:p>
        </p:txBody>
      </p:sp>
      <p:sp>
        <p:nvSpPr>
          <p:cNvPr id="4" name="Slide Number Placeholder 3">
            <a:extLst>
              <a:ext uri="{FF2B5EF4-FFF2-40B4-BE49-F238E27FC236}">
                <a16:creationId xmlns:a16="http://schemas.microsoft.com/office/drawing/2014/main" id="{6A9046DB-46B1-B9B3-B40B-67C071ACF607}"/>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
        <p:nvSpPr>
          <p:cNvPr id="6" name="TextBox 5">
            <a:extLst>
              <a:ext uri="{FF2B5EF4-FFF2-40B4-BE49-F238E27FC236}">
                <a16:creationId xmlns:a16="http://schemas.microsoft.com/office/drawing/2014/main" id="{ACE3F656-9E90-9751-372A-CA4115CCBC0D}"/>
              </a:ext>
            </a:extLst>
          </p:cNvPr>
          <p:cNvSpPr txBox="1"/>
          <p:nvPr/>
        </p:nvSpPr>
        <p:spPr>
          <a:xfrm>
            <a:off x="2462418" y="1693518"/>
            <a:ext cx="7586042" cy="892552"/>
          </a:xfrm>
          <a:prstGeom prst="rect">
            <a:avLst/>
          </a:prstGeom>
          <a:noFill/>
        </p:spPr>
        <p:txBody>
          <a:bodyPr wrap="square">
            <a:spAutoFit/>
          </a:bodyPr>
          <a:lstStyle/>
          <a:p>
            <a:pPr marL="0" marR="0" algn="ctr">
              <a:spcBef>
                <a:spcPts val="0"/>
              </a:spcBef>
              <a:spcAft>
                <a:spcPts val="0"/>
              </a:spcAft>
            </a:pPr>
            <a:r>
              <a:rPr lang="en-US" sz="2800" b="1" dirty="0">
                <a:solidFill>
                  <a:srgbClr val="17448F"/>
                </a:solidFill>
                <a:effectLst/>
                <a:ea typeface="Times New Roman" panose="02020603050405020304" pitchFamily="18" charset="0"/>
              </a:rPr>
              <a:t>Our Goal is Global Polio Eradication!</a:t>
            </a:r>
            <a:endParaRPr lang="en-US" sz="1600" b="1" dirty="0">
              <a:solidFill>
                <a:srgbClr val="17448F"/>
              </a:solidFill>
              <a:effectLst/>
              <a:ea typeface="Times New Roman" panose="02020603050405020304" pitchFamily="18" charset="0"/>
            </a:endParaRPr>
          </a:p>
          <a:p>
            <a:pPr marL="0" marR="0" algn="ctr">
              <a:spcBef>
                <a:spcPts val="0"/>
              </a:spcBef>
              <a:spcAft>
                <a:spcPts val="0"/>
              </a:spcAft>
            </a:pPr>
            <a:r>
              <a:rPr lang="en-US" sz="2400" b="1" dirty="0">
                <a:solidFill>
                  <a:srgbClr val="17448F"/>
                </a:solidFill>
                <a:effectLst/>
                <a:ea typeface="Times New Roman" panose="02020603050405020304" pitchFamily="18" charset="0"/>
              </a:rPr>
              <a:t>A Win Against Polio is a Win For Global Health!</a:t>
            </a:r>
            <a:endParaRPr lang="en-US" sz="1600" b="1" dirty="0">
              <a:solidFill>
                <a:srgbClr val="17448F"/>
              </a:solidFill>
              <a:effectLst/>
              <a:ea typeface="Times New Roman" panose="02020603050405020304" pitchFamily="18" charset="0"/>
            </a:endParaRPr>
          </a:p>
        </p:txBody>
      </p:sp>
      <p:sp>
        <p:nvSpPr>
          <p:cNvPr id="8" name="TextBox 7">
            <a:extLst>
              <a:ext uri="{FF2B5EF4-FFF2-40B4-BE49-F238E27FC236}">
                <a16:creationId xmlns:a16="http://schemas.microsoft.com/office/drawing/2014/main" id="{FDE75293-25BF-0260-8C20-34E19AC1770A}"/>
              </a:ext>
            </a:extLst>
          </p:cNvPr>
          <p:cNvSpPr txBox="1"/>
          <p:nvPr/>
        </p:nvSpPr>
        <p:spPr>
          <a:xfrm>
            <a:off x="461433" y="2739545"/>
            <a:ext cx="11269133" cy="830997"/>
          </a:xfrm>
          <a:prstGeom prst="rect">
            <a:avLst/>
          </a:prstGeom>
          <a:noFill/>
        </p:spPr>
        <p:txBody>
          <a:bodyPr wrap="square">
            <a:spAutoFit/>
          </a:bodyPr>
          <a:lstStyle/>
          <a:p>
            <a:pPr marL="0" marR="0" algn="ctr">
              <a:spcBef>
                <a:spcPts val="0"/>
              </a:spcBef>
              <a:spcAft>
                <a:spcPts val="0"/>
              </a:spcAft>
            </a:pPr>
            <a:r>
              <a:rPr lang="en-US" sz="2400" b="1" dirty="0">
                <a:solidFill>
                  <a:srgbClr val="17448F"/>
                </a:solidFill>
                <a:effectLst/>
                <a:ea typeface="Times New Roman" panose="02020603050405020304" pitchFamily="18" charset="0"/>
              </a:rPr>
              <a:t>Advocate, Donate &amp; Educate to END POLIO NOW &amp; FOREVER!</a:t>
            </a:r>
          </a:p>
          <a:p>
            <a:pPr algn="ctr"/>
            <a:r>
              <a:rPr lang="en-US" sz="2400" b="1" dirty="0">
                <a:solidFill>
                  <a:srgbClr val="17448F"/>
                </a:solidFill>
                <a:effectLst/>
                <a:ea typeface="Times New Roman" panose="02020603050405020304" pitchFamily="18" charset="0"/>
              </a:rPr>
              <a:t>20,000,000 Children Saved from the Paralysis of Polio Since 1988 </a:t>
            </a:r>
            <a:endParaRPr lang="en-US" sz="2400" b="1" dirty="0">
              <a:solidFill>
                <a:srgbClr val="17448F"/>
              </a:solidFill>
            </a:endParaRPr>
          </a:p>
        </p:txBody>
      </p:sp>
      <p:graphicFrame>
        <p:nvGraphicFramePr>
          <p:cNvPr id="9" name="Table 8">
            <a:extLst>
              <a:ext uri="{FF2B5EF4-FFF2-40B4-BE49-F238E27FC236}">
                <a16:creationId xmlns:a16="http://schemas.microsoft.com/office/drawing/2014/main" id="{46AAAE75-4375-9F5C-E0FD-133F9DBD05D1}"/>
              </a:ext>
            </a:extLst>
          </p:cNvPr>
          <p:cNvGraphicFramePr>
            <a:graphicFrameLocks noGrp="1"/>
          </p:cNvGraphicFramePr>
          <p:nvPr>
            <p:extLst>
              <p:ext uri="{D42A27DB-BD31-4B8C-83A1-F6EECF244321}">
                <p14:modId xmlns:p14="http://schemas.microsoft.com/office/powerpoint/2010/main" val="3678961070"/>
              </p:ext>
            </p:extLst>
          </p:nvPr>
        </p:nvGraphicFramePr>
        <p:xfrm>
          <a:off x="805070" y="3785571"/>
          <a:ext cx="11082130" cy="2209800"/>
        </p:xfrm>
        <a:graphic>
          <a:graphicData uri="http://schemas.openxmlformats.org/drawingml/2006/table">
            <a:tbl>
              <a:tblPr>
                <a:tableStyleId>{5C22544A-7EE6-4342-B048-85BDC9FD1C3A}</a:tableStyleId>
              </a:tblPr>
              <a:tblGrid>
                <a:gridCol w="3339547">
                  <a:extLst>
                    <a:ext uri="{9D8B030D-6E8A-4147-A177-3AD203B41FA5}">
                      <a16:colId xmlns:a16="http://schemas.microsoft.com/office/drawing/2014/main" val="2824362133"/>
                    </a:ext>
                  </a:extLst>
                </a:gridCol>
                <a:gridCol w="1788591">
                  <a:extLst>
                    <a:ext uri="{9D8B030D-6E8A-4147-A177-3AD203B41FA5}">
                      <a16:colId xmlns:a16="http://schemas.microsoft.com/office/drawing/2014/main" val="667624287"/>
                    </a:ext>
                  </a:extLst>
                </a:gridCol>
                <a:gridCol w="1421749">
                  <a:extLst>
                    <a:ext uri="{9D8B030D-6E8A-4147-A177-3AD203B41FA5}">
                      <a16:colId xmlns:a16="http://schemas.microsoft.com/office/drawing/2014/main" val="3238789037"/>
                    </a:ext>
                  </a:extLst>
                </a:gridCol>
                <a:gridCol w="1570639">
                  <a:extLst>
                    <a:ext uri="{9D8B030D-6E8A-4147-A177-3AD203B41FA5}">
                      <a16:colId xmlns:a16="http://schemas.microsoft.com/office/drawing/2014/main" val="369853386"/>
                    </a:ext>
                  </a:extLst>
                </a:gridCol>
                <a:gridCol w="1624105">
                  <a:extLst>
                    <a:ext uri="{9D8B030D-6E8A-4147-A177-3AD203B41FA5}">
                      <a16:colId xmlns:a16="http://schemas.microsoft.com/office/drawing/2014/main" val="210972784"/>
                    </a:ext>
                  </a:extLst>
                </a:gridCol>
                <a:gridCol w="1337499">
                  <a:extLst>
                    <a:ext uri="{9D8B030D-6E8A-4147-A177-3AD203B41FA5}">
                      <a16:colId xmlns:a16="http://schemas.microsoft.com/office/drawing/2014/main" val="805362924"/>
                    </a:ext>
                  </a:extLst>
                </a:gridCol>
              </a:tblGrid>
              <a:tr h="410834">
                <a:tc>
                  <a:txBody>
                    <a:bodyPr/>
                    <a:lstStyle/>
                    <a:p>
                      <a:pPr marL="0" marR="0">
                        <a:spcBef>
                          <a:spcPts val="0"/>
                        </a:spcBef>
                        <a:spcAft>
                          <a:spcPts val="0"/>
                        </a:spcAft>
                      </a:pPr>
                      <a:r>
                        <a:rPr lang="en-US" sz="2000" dirty="0">
                          <a:solidFill>
                            <a:srgbClr val="17448F"/>
                          </a:solidFill>
                          <a:effectLst/>
                        </a:rPr>
                        <a:t>Total paralysis cases</a:t>
                      </a:r>
                      <a:endParaRPr lang="en-US" sz="2000" dirty="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b"/>
                </a:tc>
                <a:tc>
                  <a:txBody>
                    <a:bodyPr/>
                    <a:lstStyle/>
                    <a:p>
                      <a:pPr marL="0" marR="0" algn="ctr">
                        <a:spcBef>
                          <a:spcPts val="0"/>
                        </a:spcBef>
                        <a:spcAft>
                          <a:spcPts val="0"/>
                        </a:spcAft>
                      </a:pPr>
                      <a:r>
                        <a:rPr lang="en-US" sz="2000" dirty="0">
                          <a:solidFill>
                            <a:srgbClr val="17448F"/>
                          </a:solidFill>
                          <a:effectLst/>
                        </a:rPr>
                        <a:t>Year-to-date 2022</a:t>
                      </a:r>
                      <a:endParaRPr lang="en-US" sz="2000" dirty="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b"/>
                </a:tc>
                <a:tc>
                  <a:txBody>
                    <a:bodyPr/>
                    <a:lstStyle/>
                    <a:p>
                      <a:pPr marL="0" marR="0" algn="ctr">
                        <a:spcBef>
                          <a:spcPts val="0"/>
                        </a:spcBef>
                        <a:spcAft>
                          <a:spcPts val="0"/>
                        </a:spcAft>
                      </a:pPr>
                      <a:r>
                        <a:rPr lang="en-US" sz="2000" dirty="0">
                          <a:solidFill>
                            <a:srgbClr val="17448F"/>
                          </a:solidFill>
                          <a:effectLst/>
                        </a:rPr>
                        <a:t> </a:t>
                      </a:r>
                    </a:p>
                    <a:p>
                      <a:pPr marL="0" marR="0" algn="ctr">
                        <a:spcBef>
                          <a:spcPts val="0"/>
                        </a:spcBef>
                        <a:spcAft>
                          <a:spcPts val="0"/>
                        </a:spcAft>
                      </a:pPr>
                      <a:r>
                        <a:rPr lang="en-US" sz="2000" dirty="0">
                          <a:solidFill>
                            <a:srgbClr val="17448F"/>
                          </a:solidFill>
                          <a:effectLst/>
                        </a:rPr>
                        <a:t>Total</a:t>
                      </a:r>
                    </a:p>
                    <a:p>
                      <a:pPr marL="0" marR="0" algn="ctr">
                        <a:spcBef>
                          <a:spcPts val="0"/>
                        </a:spcBef>
                        <a:spcAft>
                          <a:spcPts val="0"/>
                        </a:spcAft>
                      </a:pPr>
                      <a:r>
                        <a:rPr lang="en-US" sz="2000" dirty="0">
                          <a:solidFill>
                            <a:srgbClr val="17448F"/>
                          </a:solidFill>
                          <a:effectLst/>
                        </a:rPr>
                        <a:t>2021</a:t>
                      </a:r>
                      <a:endParaRPr lang="en-US" sz="2000" dirty="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dirty="0">
                          <a:solidFill>
                            <a:srgbClr val="17448F"/>
                          </a:solidFill>
                          <a:effectLst/>
                        </a:rPr>
                        <a:t>Total </a:t>
                      </a:r>
                    </a:p>
                    <a:p>
                      <a:pPr marL="0" marR="0" algn="ctr">
                        <a:spcBef>
                          <a:spcPts val="0"/>
                        </a:spcBef>
                        <a:spcAft>
                          <a:spcPts val="0"/>
                        </a:spcAft>
                      </a:pPr>
                      <a:r>
                        <a:rPr lang="en-US" sz="2000" dirty="0">
                          <a:solidFill>
                            <a:srgbClr val="17448F"/>
                          </a:solidFill>
                          <a:effectLst/>
                        </a:rPr>
                        <a:t>2020</a:t>
                      </a:r>
                      <a:endParaRPr lang="en-US" sz="2000" dirty="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b"/>
                </a:tc>
                <a:tc>
                  <a:txBody>
                    <a:bodyPr/>
                    <a:lstStyle/>
                    <a:p>
                      <a:pPr marL="0" marR="0" algn="ctr">
                        <a:spcBef>
                          <a:spcPts val="0"/>
                        </a:spcBef>
                        <a:spcAft>
                          <a:spcPts val="0"/>
                        </a:spcAft>
                      </a:pPr>
                      <a:r>
                        <a:rPr lang="en-US" sz="2000" dirty="0">
                          <a:solidFill>
                            <a:srgbClr val="17448F"/>
                          </a:solidFill>
                          <a:effectLst/>
                        </a:rPr>
                        <a:t> </a:t>
                      </a:r>
                    </a:p>
                    <a:p>
                      <a:pPr marL="0" marR="0" algn="ctr">
                        <a:spcBef>
                          <a:spcPts val="0"/>
                        </a:spcBef>
                        <a:spcAft>
                          <a:spcPts val="0"/>
                        </a:spcAft>
                      </a:pPr>
                      <a:r>
                        <a:rPr lang="en-US" sz="2000" dirty="0">
                          <a:solidFill>
                            <a:srgbClr val="17448F"/>
                          </a:solidFill>
                          <a:effectLst/>
                        </a:rPr>
                        <a:t>Total </a:t>
                      </a:r>
                    </a:p>
                    <a:p>
                      <a:pPr marL="0" marR="0" algn="ctr">
                        <a:spcBef>
                          <a:spcPts val="0"/>
                        </a:spcBef>
                        <a:spcAft>
                          <a:spcPts val="0"/>
                        </a:spcAft>
                      </a:pPr>
                      <a:r>
                        <a:rPr lang="en-US" sz="2000" dirty="0">
                          <a:solidFill>
                            <a:srgbClr val="17448F"/>
                          </a:solidFill>
                          <a:effectLst/>
                        </a:rPr>
                        <a:t>2019</a:t>
                      </a:r>
                      <a:endParaRPr lang="en-US" sz="2000" dirty="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dirty="0">
                          <a:solidFill>
                            <a:srgbClr val="17448F"/>
                          </a:solidFill>
                          <a:effectLst/>
                        </a:rPr>
                        <a:t>Total</a:t>
                      </a:r>
                    </a:p>
                    <a:p>
                      <a:pPr marL="0" marR="0" algn="ctr">
                        <a:spcBef>
                          <a:spcPts val="0"/>
                        </a:spcBef>
                        <a:spcAft>
                          <a:spcPts val="0"/>
                        </a:spcAft>
                      </a:pPr>
                      <a:r>
                        <a:rPr lang="en-US" sz="2000" dirty="0">
                          <a:solidFill>
                            <a:srgbClr val="17448F"/>
                          </a:solidFill>
                          <a:effectLst/>
                        </a:rPr>
                        <a:t> 2018</a:t>
                      </a:r>
                      <a:endParaRPr lang="en-US" sz="2000" dirty="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b"/>
                </a:tc>
                <a:extLst>
                  <a:ext uri="{0D108BD9-81ED-4DB2-BD59-A6C34878D82A}">
                    <a16:rowId xmlns:a16="http://schemas.microsoft.com/office/drawing/2014/main" val="2260854099"/>
                  </a:ext>
                </a:extLst>
              </a:tr>
              <a:tr h="326054">
                <a:tc>
                  <a:txBody>
                    <a:bodyPr/>
                    <a:lstStyle/>
                    <a:p>
                      <a:pPr marL="0" marR="0">
                        <a:spcBef>
                          <a:spcPts val="0"/>
                        </a:spcBef>
                        <a:spcAft>
                          <a:spcPts val="0"/>
                        </a:spcAft>
                      </a:pPr>
                      <a:r>
                        <a:rPr lang="en-US" sz="2000">
                          <a:solidFill>
                            <a:srgbClr val="17448F"/>
                          </a:solidFill>
                          <a:effectLst/>
                        </a:rPr>
                        <a:t>Globally</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30</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6</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140</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176</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33</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extLst>
                  <a:ext uri="{0D108BD9-81ED-4DB2-BD59-A6C34878D82A}">
                    <a16:rowId xmlns:a16="http://schemas.microsoft.com/office/drawing/2014/main" val="2469451467"/>
                  </a:ext>
                </a:extLst>
              </a:tr>
              <a:tr h="326054">
                <a:tc>
                  <a:txBody>
                    <a:bodyPr/>
                    <a:lstStyle/>
                    <a:p>
                      <a:pPr marL="0" marR="0">
                        <a:spcBef>
                          <a:spcPts val="0"/>
                        </a:spcBef>
                        <a:spcAft>
                          <a:spcPts val="0"/>
                        </a:spcAft>
                      </a:pPr>
                      <a:r>
                        <a:rPr lang="en-US" sz="2000">
                          <a:solidFill>
                            <a:srgbClr val="17448F"/>
                          </a:solidFill>
                          <a:effectLst/>
                        </a:rPr>
                        <a:t>- in endemic countries:</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22</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marL="0" marR="0" algn="ctr">
                        <a:spcBef>
                          <a:spcPts val="0"/>
                        </a:spcBef>
                        <a:spcAft>
                          <a:spcPts val="0"/>
                        </a:spcAft>
                        <a:tabLst>
                          <a:tab pos="293370" algn="l"/>
                          <a:tab pos="382905" algn="ctr"/>
                        </a:tabLst>
                      </a:pPr>
                      <a:r>
                        <a:rPr lang="en-US" sz="2000">
                          <a:solidFill>
                            <a:srgbClr val="17448F"/>
                          </a:solidFill>
                          <a:effectLst/>
                        </a:rPr>
                        <a:t>5</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140</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marL="0" marR="0" algn="ctr">
                        <a:spcBef>
                          <a:spcPts val="0"/>
                        </a:spcBef>
                        <a:spcAft>
                          <a:spcPts val="0"/>
                        </a:spcAft>
                      </a:pPr>
                      <a:r>
                        <a:rPr lang="en-US" sz="2000">
                          <a:solidFill>
                            <a:srgbClr val="17448F"/>
                          </a:solidFill>
                          <a:effectLst/>
                        </a:rPr>
                        <a:t>176</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33</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2463388991"/>
                  </a:ext>
                </a:extLst>
              </a:tr>
              <a:tr h="326054">
                <a:tc>
                  <a:txBody>
                    <a:bodyPr/>
                    <a:lstStyle/>
                    <a:p>
                      <a:pPr marL="0" marR="0">
                        <a:spcBef>
                          <a:spcPts val="0"/>
                        </a:spcBef>
                        <a:spcAft>
                          <a:spcPts val="0"/>
                        </a:spcAft>
                      </a:pPr>
                      <a:r>
                        <a:rPr lang="en-US" sz="2000">
                          <a:solidFill>
                            <a:srgbClr val="17448F"/>
                          </a:solidFill>
                          <a:effectLst/>
                        </a:rPr>
                        <a:t>- in post-endemic countries:</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8</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marL="0" marR="0" algn="ctr">
                        <a:spcBef>
                          <a:spcPts val="0"/>
                        </a:spcBef>
                        <a:spcAft>
                          <a:spcPts val="0"/>
                        </a:spcAft>
                      </a:pPr>
                      <a:r>
                        <a:rPr lang="en-US" sz="2000">
                          <a:solidFill>
                            <a:srgbClr val="17448F"/>
                          </a:solidFill>
                          <a:effectLst/>
                        </a:rPr>
                        <a:t>1</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a:solidFill>
                            <a:srgbClr val="17448F"/>
                          </a:solidFill>
                          <a:effectLst/>
                        </a:rPr>
                        <a:t>0</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marL="0" marR="0" algn="ctr">
                        <a:spcBef>
                          <a:spcPts val="0"/>
                        </a:spcBef>
                        <a:spcAft>
                          <a:spcPts val="0"/>
                        </a:spcAft>
                      </a:pPr>
                      <a:r>
                        <a:rPr lang="en-US" sz="2000">
                          <a:solidFill>
                            <a:srgbClr val="17448F"/>
                          </a:solidFill>
                          <a:effectLst/>
                        </a:rPr>
                        <a:t>0</a:t>
                      </a:r>
                      <a:endParaRPr lang="en-US" sz="200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tc>
                <a:tc>
                  <a:txBody>
                    <a:bodyPr/>
                    <a:lstStyle/>
                    <a:p>
                      <a:pPr marL="0" marR="0" algn="ctr">
                        <a:spcBef>
                          <a:spcPts val="0"/>
                        </a:spcBef>
                        <a:spcAft>
                          <a:spcPts val="0"/>
                        </a:spcAft>
                      </a:pPr>
                      <a:r>
                        <a:rPr lang="en-US" sz="2000" dirty="0">
                          <a:solidFill>
                            <a:srgbClr val="17448F"/>
                          </a:solidFill>
                          <a:effectLst/>
                        </a:rPr>
                        <a:t>0</a:t>
                      </a:r>
                      <a:endParaRPr lang="en-US" sz="2000" dirty="0">
                        <a:solidFill>
                          <a:srgbClr val="17448F"/>
                        </a:solidFill>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2502325961"/>
                  </a:ext>
                </a:extLst>
              </a:tr>
            </a:tbl>
          </a:graphicData>
        </a:graphic>
      </p:graphicFrame>
    </p:spTree>
    <p:extLst>
      <p:ext uri="{BB962C8B-B14F-4D97-AF65-F5344CB8AC3E}">
        <p14:creationId xmlns:p14="http://schemas.microsoft.com/office/powerpoint/2010/main" val="412240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CABC4-C247-C06A-08A0-6DF7B0349DBD}"/>
              </a:ext>
            </a:extLst>
          </p:cNvPr>
          <p:cNvSpPr>
            <a:spLocks noGrp="1"/>
          </p:cNvSpPr>
          <p:nvPr>
            <p:ph type="title"/>
          </p:nvPr>
        </p:nvSpPr>
        <p:spPr/>
        <p:txBody>
          <a:bodyPr/>
          <a:lstStyle/>
          <a:p>
            <a:r>
              <a:rPr lang="en-US" dirty="0"/>
              <a:t>CASES REPORTED</a:t>
            </a:r>
          </a:p>
        </p:txBody>
      </p:sp>
      <p:sp>
        <p:nvSpPr>
          <p:cNvPr id="4" name="Slide Number Placeholder 3">
            <a:extLst>
              <a:ext uri="{FF2B5EF4-FFF2-40B4-BE49-F238E27FC236}">
                <a16:creationId xmlns:a16="http://schemas.microsoft.com/office/drawing/2014/main" id="{973BE872-072F-A9F5-5D4F-DB1E593A27A1}"/>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6" name="TextBox 5">
            <a:extLst>
              <a:ext uri="{FF2B5EF4-FFF2-40B4-BE49-F238E27FC236}">
                <a16:creationId xmlns:a16="http://schemas.microsoft.com/office/drawing/2014/main" id="{3E59EB98-6339-DE1B-C998-A69E45B5CCCC}"/>
              </a:ext>
            </a:extLst>
          </p:cNvPr>
          <p:cNvSpPr txBox="1"/>
          <p:nvPr/>
        </p:nvSpPr>
        <p:spPr>
          <a:xfrm>
            <a:off x="2404442" y="2001082"/>
            <a:ext cx="6097656" cy="707886"/>
          </a:xfrm>
          <a:prstGeom prst="rect">
            <a:avLst/>
          </a:prstGeom>
          <a:noFill/>
          <a:ln w="25400">
            <a:solidFill>
              <a:srgbClr val="0070C0"/>
            </a:solidFill>
          </a:ln>
        </p:spPr>
        <p:txBody>
          <a:bodyPr wrap="square">
            <a:spAutoFit/>
          </a:bodyPr>
          <a:lstStyle/>
          <a:p>
            <a:pPr marL="0" marR="0" algn="ctr">
              <a:spcBef>
                <a:spcPts val="0"/>
              </a:spcBef>
              <a:spcAft>
                <a:spcPts val="0"/>
              </a:spcAft>
            </a:pPr>
            <a:r>
              <a:rPr lang="en-US" sz="2000" b="1" dirty="0">
                <a:solidFill>
                  <a:srgbClr val="17448F"/>
                </a:solidFill>
                <a:effectLst/>
                <a:ea typeface="Times New Roman" panose="02020603050405020304" pitchFamily="18" charset="0"/>
              </a:rPr>
              <a:t>Wild Polio cases reported in the past week:</a:t>
            </a:r>
            <a:endParaRPr lang="en-US" sz="2000" dirty="0">
              <a:solidFill>
                <a:srgbClr val="17448F"/>
              </a:solidFill>
              <a:effectLst/>
              <a:ea typeface="Times New Roman" panose="02020603050405020304" pitchFamily="18" charset="0"/>
            </a:endParaRPr>
          </a:p>
          <a:p>
            <a:pPr marL="0" marR="0" algn="ctr">
              <a:spcBef>
                <a:spcPts val="0"/>
              </a:spcBef>
              <a:spcAft>
                <a:spcPts val="0"/>
              </a:spcAft>
            </a:pPr>
            <a:r>
              <a:rPr lang="en-US" sz="2000" b="1" dirty="0">
                <a:solidFill>
                  <a:srgbClr val="17448F"/>
                </a:solidFill>
                <a:effectLst/>
                <a:ea typeface="Times New Roman" panose="02020603050405020304" pitchFamily="18" charset="0"/>
              </a:rPr>
              <a:t>Pakistan 0, Afghanistan 0, Mozambique 0   </a:t>
            </a:r>
            <a:endParaRPr lang="en-US" sz="2000" dirty="0">
              <a:solidFill>
                <a:srgbClr val="17448F"/>
              </a:solidFill>
              <a:effectLst/>
              <a:ea typeface="Times New Roman" panose="02020603050405020304" pitchFamily="18" charset="0"/>
            </a:endParaRPr>
          </a:p>
        </p:txBody>
      </p:sp>
      <p:sp>
        <p:nvSpPr>
          <p:cNvPr id="8" name="TextBox 7">
            <a:extLst>
              <a:ext uri="{FF2B5EF4-FFF2-40B4-BE49-F238E27FC236}">
                <a16:creationId xmlns:a16="http://schemas.microsoft.com/office/drawing/2014/main" id="{E9ABD9D6-C4DE-F600-E525-B16758CA6047}"/>
              </a:ext>
            </a:extLst>
          </p:cNvPr>
          <p:cNvSpPr txBox="1"/>
          <p:nvPr/>
        </p:nvSpPr>
        <p:spPr>
          <a:xfrm>
            <a:off x="679174" y="3170008"/>
            <a:ext cx="11208026" cy="1938992"/>
          </a:xfrm>
          <a:prstGeom prst="rect">
            <a:avLst/>
          </a:prstGeom>
          <a:noFill/>
        </p:spPr>
        <p:txBody>
          <a:bodyPr wrap="square">
            <a:spAutoFit/>
          </a:bodyPr>
          <a:lstStyle/>
          <a:p>
            <a:pPr marL="0" marR="0">
              <a:spcBef>
                <a:spcPts val="0"/>
              </a:spcBef>
              <a:spcAft>
                <a:spcPts val="0"/>
              </a:spcAft>
            </a:pPr>
            <a:r>
              <a:rPr lang="en-US" sz="2000" b="1" dirty="0">
                <a:solidFill>
                  <a:srgbClr val="17448F"/>
                </a:solidFill>
                <a:effectLst/>
                <a:ea typeface="Times New Roman" panose="02020603050405020304" pitchFamily="18" charset="0"/>
              </a:rPr>
              <a:t>2022 Wild Polio Cases – Pakistan 20, Afghanistan 2, Mozambique 8</a:t>
            </a:r>
            <a:endParaRPr lang="en-US" sz="2000" dirty="0">
              <a:solidFill>
                <a:srgbClr val="17448F"/>
              </a:solidFill>
              <a:effectLst/>
              <a:ea typeface="Times New Roman" panose="02020603050405020304" pitchFamily="18" charset="0"/>
            </a:endParaRPr>
          </a:p>
          <a:p>
            <a:pPr marL="0" marR="0">
              <a:spcBef>
                <a:spcPts val="0"/>
              </a:spcBef>
              <a:spcAft>
                <a:spcPts val="0"/>
              </a:spcAft>
            </a:pPr>
            <a:r>
              <a:rPr lang="en-US" sz="2000" dirty="0">
                <a:solidFill>
                  <a:srgbClr val="17448F"/>
                </a:solidFill>
                <a:effectLst/>
                <a:ea typeface="Times New Roman" panose="02020603050405020304" pitchFamily="18" charset="0"/>
              </a:rPr>
              <a:t> </a:t>
            </a:r>
          </a:p>
          <a:p>
            <a:pPr marL="0" marR="0">
              <a:spcBef>
                <a:spcPts val="0"/>
              </a:spcBef>
              <a:spcAft>
                <a:spcPts val="0"/>
              </a:spcAft>
            </a:pPr>
            <a:r>
              <a:rPr lang="en-US" sz="2000" b="1" dirty="0">
                <a:solidFill>
                  <a:srgbClr val="17448F"/>
                </a:solidFill>
              </a:rPr>
              <a:t>2021 Wild Cases - Pakistan 1 (2020-84), Afghanistan 4 (2020-56), Malawi - 1</a:t>
            </a:r>
          </a:p>
          <a:p>
            <a:pPr marL="0" marR="0">
              <a:spcBef>
                <a:spcPts val="0"/>
              </a:spcBef>
              <a:spcAft>
                <a:spcPts val="0"/>
              </a:spcAft>
            </a:pPr>
            <a:r>
              <a:rPr lang="en-US" sz="2000" b="1" dirty="0">
                <a:solidFill>
                  <a:srgbClr val="17448F"/>
                </a:solidFill>
                <a:effectLst/>
                <a:ea typeface="Times New Roman" panose="02020603050405020304" pitchFamily="18" charset="0"/>
              </a:rPr>
              <a:t>2022 Vaccine Derived Polio Cases – 575 in 20 Countries</a:t>
            </a:r>
            <a:endParaRPr lang="en-US" sz="2000" dirty="0">
              <a:solidFill>
                <a:srgbClr val="17448F"/>
              </a:solidFill>
              <a:effectLst/>
              <a:ea typeface="Times New Roman" panose="02020603050405020304" pitchFamily="18" charset="0"/>
            </a:endParaRPr>
          </a:p>
          <a:p>
            <a:pPr marL="0" marR="0">
              <a:spcBef>
                <a:spcPts val="0"/>
              </a:spcBef>
              <a:spcAft>
                <a:spcPts val="0"/>
              </a:spcAft>
            </a:pPr>
            <a:r>
              <a:rPr lang="en-US" sz="2000" b="1" dirty="0">
                <a:solidFill>
                  <a:srgbClr val="17448F"/>
                </a:solidFill>
                <a:effectLst/>
                <a:ea typeface="Times New Roman" panose="02020603050405020304" pitchFamily="18" charset="0"/>
              </a:rPr>
              <a:t>2021 Vaccine Derived Polio - 689 Cases in 22 Countries</a:t>
            </a:r>
            <a:r>
              <a:rPr lang="en-US" sz="2000" dirty="0">
                <a:solidFill>
                  <a:srgbClr val="17448F"/>
                </a:solidFill>
                <a:effectLst/>
                <a:ea typeface="Times New Roman" panose="02020603050405020304" pitchFamily="18" charset="0"/>
              </a:rPr>
              <a:t> (2020-1,113 Cases in 26 countries)</a:t>
            </a:r>
          </a:p>
          <a:p>
            <a:pPr marL="0" marR="0">
              <a:spcBef>
                <a:spcPts val="0"/>
              </a:spcBef>
              <a:spcAft>
                <a:spcPts val="0"/>
              </a:spcAft>
            </a:pPr>
            <a:r>
              <a:rPr lang="en-US" sz="2000" dirty="0">
                <a:solidFill>
                  <a:srgbClr val="17448F"/>
                </a:solidFill>
                <a:effectLst/>
                <a:ea typeface="Times New Roman" panose="02020603050405020304" pitchFamily="18" charset="0"/>
              </a:rPr>
              <a:t> </a:t>
            </a:r>
          </a:p>
        </p:txBody>
      </p:sp>
      <p:sp>
        <p:nvSpPr>
          <p:cNvPr id="10" name="TextBox 9">
            <a:extLst>
              <a:ext uri="{FF2B5EF4-FFF2-40B4-BE49-F238E27FC236}">
                <a16:creationId xmlns:a16="http://schemas.microsoft.com/office/drawing/2014/main" id="{13C60B6C-7F73-065E-7394-BF567144BDD1}"/>
              </a:ext>
            </a:extLst>
          </p:cNvPr>
          <p:cNvSpPr txBox="1"/>
          <p:nvPr/>
        </p:nvSpPr>
        <p:spPr>
          <a:xfrm>
            <a:off x="5975811" y="6581000"/>
            <a:ext cx="6097656" cy="276999"/>
          </a:xfrm>
          <a:prstGeom prst="rect">
            <a:avLst/>
          </a:prstGeom>
          <a:noFill/>
        </p:spPr>
        <p:txBody>
          <a:bodyPr wrap="square">
            <a:spAutoFit/>
          </a:bodyPr>
          <a:lstStyle/>
          <a:p>
            <a:pPr marL="0" marR="0" algn="ctr">
              <a:spcBef>
                <a:spcPts val="0"/>
              </a:spcBef>
              <a:spcAft>
                <a:spcPts val="0"/>
              </a:spcAft>
            </a:pPr>
            <a:r>
              <a:rPr lang="en-US" sz="1200" dirty="0">
                <a:solidFill>
                  <a:srgbClr val="17448F"/>
                </a:solidFill>
                <a:effectLst/>
                <a:ea typeface="Times New Roman" panose="02020603050405020304" pitchFamily="18" charset="0"/>
              </a:rPr>
              <a:t>Terry Ziegler, </a:t>
            </a:r>
            <a:r>
              <a:rPr lang="en-US" sz="1200" u="sng" dirty="0">
                <a:solidFill>
                  <a:srgbClr val="17448F"/>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bigzlumber@aol.com</a:t>
            </a:r>
            <a:r>
              <a:rPr lang="en-US" sz="1200" dirty="0">
                <a:solidFill>
                  <a:srgbClr val="17448F"/>
                </a:solidFill>
                <a:effectLst/>
                <a:ea typeface="Times New Roman" panose="02020603050405020304" pitchFamily="18" charset="0"/>
              </a:rPr>
              <a:t> Rotary Region 26 Endowment/Major Gifts Adviser </a:t>
            </a:r>
          </a:p>
        </p:txBody>
      </p:sp>
    </p:spTree>
    <p:extLst>
      <p:ext uri="{BB962C8B-B14F-4D97-AF65-F5344CB8AC3E}">
        <p14:creationId xmlns:p14="http://schemas.microsoft.com/office/powerpoint/2010/main" val="2601224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C2C3-5F58-2F69-AA34-77FB4DAAA39F}"/>
              </a:ext>
            </a:extLst>
          </p:cNvPr>
          <p:cNvSpPr>
            <a:spLocks noGrp="1"/>
          </p:cNvSpPr>
          <p:nvPr>
            <p:ph type="title"/>
          </p:nvPr>
        </p:nvSpPr>
        <p:spPr/>
        <p:txBody>
          <a:bodyPr>
            <a:normAutofit/>
          </a:bodyPr>
          <a:lstStyle/>
          <a:p>
            <a:r>
              <a:rPr lang="en-US" sz="3200" dirty="0"/>
              <a:t>No new Wild Polio cases reported this week</a:t>
            </a:r>
          </a:p>
        </p:txBody>
      </p:sp>
      <p:sp>
        <p:nvSpPr>
          <p:cNvPr id="4" name="Slide Number Placeholder 3">
            <a:extLst>
              <a:ext uri="{FF2B5EF4-FFF2-40B4-BE49-F238E27FC236}">
                <a16:creationId xmlns:a16="http://schemas.microsoft.com/office/drawing/2014/main" id="{A7E19771-1252-BAE3-88D9-78E338704B4D}"/>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
        <p:nvSpPr>
          <p:cNvPr id="8" name="TextBox 7">
            <a:extLst>
              <a:ext uri="{FF2B5EF4-FFF2-40B4-BE49-F238E27FC236}">
                <a16:creationId xmlns:a16="http://schemas.microsoft.com/office/drawing/2014/main" id="{B25768CD-C8EE-3132-AC26-3B0F118C97EF}"/>
              </a:ext>
            </a:extLst>
          </p:cNvPr>
          <p:cNvSpPr txBox="1"/>
          <p:nvPr/>
        </p:nvSpPr>
        <p:spPr>
          <a:xfrm>
            <a:off x="752887" y="1610836"/>
            <a:ext cx="10289485" cy="5139869"/>
          </a:xfrm>
          <a:prstGeom prst="rect">
            <a:avLst/>
          </a:prstGeom>
          <a:noFill/>
        </p:spPr>
        <p:txBody>
          <a:bodyPr wrap="square">
            <a:spAutoFit/>
          </a:bodyPr>
          <a:lstStyle/>
          <a:p>
            <a:pPr algn="l" rtl="0"/>
            <a:r>
              <a:rPr lang="en-US" b="0" i="0" dirty="0">
                <a:solidFill>
                  <a:srgbClr val="000000"/>
                </a:solidFill>
                <a:effectLst/>
                <a:latin typeface="arial" panose="020B0604020202020204" pitchFamily="34" charset="0"/>
              </a:rPr>
              <a:t> </a:t>
            </a:r>
            <a:r>
              <a:rPr lang="en-US" sz="3200" b="0" i="0" dirty="0">
                <a:solidFill>
                  <a:srgbClr val="000000"/>
                </a:solidFill>
                <a:effectLst/>
                <a:latin typeface="arial" panose="020B0604020202020204" pitchFamily="34" charset="0"/>
              </a:rPr>
              <a:t>What is that Polio Picture? Indonesia </a:t>
            </a:r>
          </a:p>
          <a:p>
            <a:pPr algn="l" rtl="0"/>
            <a:endParaRPr lang="en-US" sz="1600" b="0" i="0" dirty="0">
              <a:solidFill>
                <a:srgbClr val="000000"/>
              </a:solidFill>
              <a:effectLst/>
              <a:latin typeface="arial" panose="020B0604020202020204" pitchFamily="34" charset="0"/>
            </a:endParaRPr>
          </a:p>
          <a:p>
            <a:pPr marL="285750" indent="-285750" algn="l" rtl="0">
              <a:buFont typeface="Arial" panose="020B0604020202020204" pitchFamily="34" charset="0"/>
              <a:buChar char="•"/>
            </a:pPr>
            <a:r>
              <a:rPr lang="en-US" sz="2000" b="0" i="0" dirty="0">
                <a:solidFill>
                  <a:srgbClr val="000000"/>
                </a:solidFill>
                <a:effectLst/>
                <a:latin typeface="DIN Next LT W04 Light"/>
              </a:rPr>
              <a:t>One case of circulating vaccine-derived poliovirus type 2 (cVDPV2) was reported this week, with onset of paralysis on 9 October, from Aceh province.  It is the first case reported from the country.  Genetically-linked virus was also isolated from three healthy community contacts.</a:t>
            </a:r>
          </a:p>
          <a:p>
            <a:pPr marL="285750" indent="-285750" algn="l" rtl="0">
              <a:buFont typeface="Arial" panose="020B0604020202020204" pitchFamily="34" charset="0"/>
              <a:buChar char="•"/>
            </a:pPr>
            <a:endParaRPr lang="en-US" sz="2000" b="0" i="0" dirty="0">
              <a:solidFill>
                <a:srgbClr val="000000"/>
              </a:solidFill>
              <a:effectLst/>
              <a:latin typeface="DIN Next LT W04 Light"/>
            </a:endParaRPr>
          </a:p>
          <a:p>
            <a:pPr marL="285750" indent="-285750" algn="l" rtl="0">
              <a:buFont typeface="Arial" panose="020B0604020202020204" pitchFamily="34" charset="0"/>
              <a:buChar char="•"/>
            </a:pPr>
            <a:r>
              <a:rPr lang="en-US" sz="2000" b="0" i="0" dirty="0">
                <a:solidFill>
                  <a:srgbClr val="000000"/>
                </a:solidFill>
                <a:effectLst/>
                <a:latin typeface="DIN Next LT W04 Light"/>
              </a:rPr>
              <a:t>A risk assessment and field investigation is currently ongoing by local and national public health authorities, and supported by partners of the Global Polio Eradication Initiative, including to assess more clearly the origin of the isolated viruses.  The Ministry of Health has publicly announced the outbreak, and catch-up immunization campaigns were launched in the immediately-affected area on 28 November, targeting 1.2 million children under the age of 13 years.</a:t>
            </a:r>
          </a:p>
          <a:p>
            <a:pPr marL="285750" indent="-285750" algn="l" rtl="0">
              <a:buFont typeface="Arial" panose="020B0604020202020204" pitchFamily="34" charset="0"/>
              <a:buChar char="•"/>
            </a:pPr>
            <a:endParaRPr lang="en-US" sz="2000" b="0" i="0" dirty="0">
              <a:solidFill>
                <a:srgbClr val="000000"/>
              </a:solidFill>
              <a:effectLst/>
              <a:latin typeface="DIN Next LT W04 Light"/>
            </a:endParaRPr>
          </a:p>
          <a:p>
            <a:pPr marL="285750" indent="-285750" algn="l" rtl="0">
              <a:buFont typeface="Arial" panose="020B0604020202020204" pitchFamily="34" charset="0"/>
              <a:buChar char="•"/>
            </a:pPr>
            <a:r>
              <a:rPr lang="en-US" sz="2000" b="0" i="0" dirty="0">
                <a:solidFill>
                  <a:srgbClr val="000000"/>
                </a:solidFill>
                <a:effectLst/>
                <a:latin typeface="DIN Next LT W04 Light"/>
              </a:rPr>
              <a:t>Based on a detailed risk assessment, two large-scale vaccination campaigns are planned, one each in January and February 2023, covering four provinces (Aceh, North Sumatera, Riau and West Sumatera), targeting 3.7 million children.</a:t>
            </a:r>
          </a:p>
        </p:txBody>
      </p:sp>
      <p:sp>
        <p:nvSpPr>
          <p:cNvPr id="9" name="TextBox 8">
            <a:extLst>
              <a:ext uri="{FF2B5EF4-FFF2-40B4-BE49-F238E27FC236}">
                <a16:creationId xmlns:a16="http://schemas.microsoft.com/office/drawing/2014/main" id="{BBF3F066-0862-24BA-F60C-9789DF94C164}"/>
              </a:ext>
            </a:extLst>
          </p:cNvPr>
          <p:cNvSpPr txBox="1"/>
          <p:nvPr/>
        </p:nvSpPr>
        <p:spPr>
          <a:xfrm>
            <a:off x="5975811" y="6581000"/>
            <a:ext cx="6097656" cy="276999"/>
          </a:xfrm>
          <a:prstGeom prst="rect">
            <a:avLst/>
          </a:prstGeom>
          <a:noFill/>
        </p:spPr>
        <p:txBody>
          <a:bodyPr wrap="square">
            <a:spAutoFit/>
          </a:bodyPr>
          <a:lstStyle/>
          <a:p>
            <a:pPr marL="0" marR="0" algn="ctr">
              <a:spcBef>
                <a:spcPts val="0"/>
              </a:spcBef>
              <a:spcAft>
                <a:spcPts val="0"/>
              </a:spcAft>
            </a:pPr>
            <a:r>
              <a:rPr lang="en-US" sz="1200" dirty="0">
                <a:solidFill>
                  <a:srgbClr val="17448F"/>
                </a:solidFill>
                <a:effectLst/>
                <a:ea typeface="Times New Roman" panose="02020603050405020304" pitchFamily="18" charset="0"/>
              </a:rPr>
              <a:t>Terry Ziegler, </a:t>
            </a:r>
            <a:r>
              <a:rPr lang="en-US" sz="1200" u="sng" dirty="0">
                <a:solidFill>
                  <a:srgbClr val="17448F"/>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bigzlumber@aol.com</a:t>
            </a:r>
            <a:r>
              <a:rPr lang="en-US" sz="1200" dirty="0">
                <a:solidFill>
                  <a:srgbClr val="17448F"/>
                </a:solidFill>
                <a:effectLst/>
                <a:ea typeface="Times New Roman" panose="02020603050405020304" pitchFamily="18" charset="0"/>
              </a:rPr>
              <a:t> Rotary Region 26 Endowment/Major Gifts Adviser </a:t>
            </a:r>
          </a:p>
        </p:txBody>
      </p:sp>
    </p:spTree>
    <p:extLst>
      <p:ext uri="{BB962C8B-B14F-4D97-AF65-F5344CB8AC3E}">
        <p14:creationId xmlns:p14="http://schemas.microsoft.com/office/powerpoint/2010/main" val="26324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7106-DC11-8204-6E2B-68CBCC71812E}"/>
              </a:ext>
            </a:extLst>
          </p:cNvPr>
          <p:cNvSpPr>
            <a:spLocks noGrp="1"/>
          </p:cNvSpPr>
          <p:nvPr>
            <p:ph type="title"/>
          </p:nvPr>
        </p:nvSpPr>
        <p:spPr/>
        <p:txBody>
          <a:bodyPr>
            <a:normAutofit/>
          </a:bodyPr>
          <a:lstStyle/>
          <a:p>
            <a:r>
              <a:rPr lang="en-US" sz="3600" b="1" i="0" dirty="0">
                <a:effectLst/>
              </a:rPr>
              <a:t>Circulating Vaccine Derived Polio Cases</a:t>
            </a:r>
            <a:endParaRPr lang="en-US" sz="3600" dirty="0"/>
          </a:p>
        </p:txBody>
      </p:sp>
      <p:sp>
        <p:nvSpPr>
          <p:cNvPr id="4" name="Slide Number Placeholder 3">
            <a:extLst>
              <a:ext uri="{FF2B5EF4-FFF2-40B4-BE49-F238E27FC236}">
                <a16:creationId xmlns:a16="http://schemas.microsoft.com/office/drawing/2014/main" id="{10D8E688-B2A2-0940-EDEF-C81496420FBD}"/>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
        <p:nvSpPr>
          <p:cNvPr id="8" name="TextBox 7">
            <a:extLst>
              <a:ext uri="{FF2B5EF4-FFF2-40B4-BE49-F238E27FC236}">
                <a16:creationId xmlns:a16="http://schemas.microsoft.com/office/drawing/2014/main" id="{98BCC21A-16D4-0D99-74CD-FD3E9464E8AD}"/>
              </a:ext>
            </a:extLst>
          </p:cNvPr>
          <p:cNvSpPr txBox="1"/>
          <p:nvPr/>
        </p:nvSpPr>
        <p:spPr>
          <a:xfrm>
            <a:off x="381000" y="3219231"/>
            <a:ext cx="3352247" cy="2800767"/>
          </a:xfrm>
          <a:prstGeom prst="rect">
            <a:avLst/>
          </a:prstGeom>
          <a:noFill/>
        </p:spPr>
        <p:txBody>
          <a:bodyPr wrap="square">
            <a:spAutoFit/>
          </a:bodyPr>
          <a:lstStyle/>
          <a:p>
            <a:pPr marL="285750" indent="-285750" rtl="0">
              <a:buFont typeface="Arial" panose="020B0604020202020204" pitchFamily="34" charset="0"/>
              <a:buChar char="•"/>
            </a:pPr>
            <a:r>
              <a:rPr lang="en-US" sz="1600" b="0" i="0" dirty="0">
                <a:solidFill>
                  <a:srgbClr val="000000"/>
                </a:solidFill>
                <a:effectLst/>
              </a:rPr>
              <a:t>Afghanistan  43</a:t>
            </a:r>
          </a:p>
          <a:p>
            <a:pPr marL="285750" indent="-285750" rtl="0">
              <a:buFont typeface="Arial" panose="020B0604020202020204" pitchFamily="34" charset="0"/>
              <a:buChar char="•"/>
            </a:pPr>
            <a:r>
              <a:rPr lang="en-US" sz="1600" b="0" i="0" dirty="0">
                <a:solidFill>
                  <a:srgbClr val="000000"/>
                </a:solidFill>
                <a:effectLst/>
              </a:rPr>
              <a:t>Algeria  1</a:t>
            </a:r>
          </a:p>
          <a:p>
            <a:pPr marL="285750" indent="-285750" rtl="0">
              <a:buFont typeface="Arial" panose="020B0604020202020204" pitchFamily="34" charset="0"/>
              <a:buChar char="•"/>
            </a:pPr>
            <a:r>
              <a:rPr lang="en-US" sz="1600" b="0" i="0" dirty="0">
                <a:solidFill>
                  <a:srgbClr val="000000"/>
                </a:solidFill>
                <a:effectLst/>
              </a:rPr>
              <a:t>Benin  7 (3 in 2021)</a:t>
            </a:r>
          </a:p>
          <a:p>
            <a:pPr marL="285750" indent="-285750" rtl="0">
              <a:buFont typeface="Arial" panose="020B0604020202020204" pitchFamily="34" charset="0"/>
              <a:buChar char="•"/>
            </a:pPr>
            <a:r>
              <a:rPr lang="en-US" sz="1600" b="0" i="0" dirty="0">
                <a:solidFill>
                  <a:srgbClr val="000000"/>
                </a:solidFill>
                <a:effectLst/>
              </a:rPr>
              <a:t>Central African Republic  3</a:t>
            </a:r>
          </a:p>
          <a:p>
            <a:pPr marL="285750" indent="-285750" rtl="0">
              <a:buFont typeface="Arial" panose="020B0604020202020204" pitchFamily="34" charset="0"/>
              <a:buChar char="•"/>
            </a:pPr>
            <a:r>
              <a:rPr lang="en-US" sz="1600" b="0" i="0" dirty="0">
                <a:solidFill>
                  <a:srgbClr val="000000"/>
                </a:solidFill>
                <a:effectLst/>
              </a:rPr>
              <a:t>Chad  22 (0 in 2021)</a:t>
            </a:r>
          </a:p>
          <a:p>
            <a:pPr marL="285750" indent="-285750" rtl="0">
              <a:buFont typeface="Arial" panose="020B0604020202020204" pitchFamily="34" charset="0"/>
              <a:buChar char="•"/>
            </a:pPr>
            <a:r>
              <a:rPr lang="en-US" sz="1600" b="0" i="0" dirty="0">
                <a:solidFill>
                  <a:srgbClr val="000000"/>
                </a:solidFill>
                <a:effectLst/>
              </a:rPr>
              <a:t>DR Congo 239 (28 in 2021)</a:t>
            </a:r>
          </a:p>
          <a:p>
            <a:pPr marL="285750" indent="-285750" rtl="0">
              <a:buFont typeface="Arial" panose="020B0604020202020204" pitchFamily="34" charset="0"/>
              <a:buChar char="•"/>
            </a:pPr>
            <a:r>
              <a:rPr lang="en-US" sz="1600" b="0" i="0" dirty="0">
                <a:solidFill>
                  <a:srgbClr val="000000"/>
                </a:solidFill>
                <a:effectLst/>
              </a:rPr>
              <a:t>Eritrea  1</a:t>
            </a:r>
          </a:p>
          <a:p>
            <a:pPr marL="285750" indent="-285750" rtl="0">
              <a:buFont typeface="Arial" panose="020B0604020202020204" pitchFamily="34" charset="0"/>
              <a:buChar char="•"/>
            </a:pPr>
            <a:r>
              <a:rPr lang="en-US" sz="1600" b="0" i="0" dirty="0">
                <a:solidFill>
                  <a:srgbClr val="000000"/>
                </a:solidFill>
                <a:effectLst/>
              </a:rPr>
              <a:t>Ethiopia  1</a:t>
            </a:r>
          </a:p>
          <a:p>
            <a:pPr marL="285750" indent="-285750" rtl="0">
              <a:buFont typeface="Arial" panose="020B0604020202020204" pitchFamily="34" charset="0"/>
              <a:buChar char="•"/>
            </a:pPr>
            <a:r>
              <a:rPr lang="en-US" sz="1600" b="0" i="0" dirty="0">
                <a:solidFill>
                  <a:srgbClr val="000000"/>
                </a:solidFill>
                <a:effectLst/>
              </a:rPr>
              <a:t>Ghana  2 </a:t>
            </a:r>
          </a:p>
          <a:p>
            <a:pPr marL="285750" indent="-285750" rtl="0">
              <a:buFont typeface="Arial" panose="020B0604020202020204" pitchFamily="34" charset="0"/>
              <a:buChar char="•"/>
            </a:pPr>
            <a:r>
              <a:rPr lang="en-US" sz="1600" b="0" i="0" dirty="0">
                <a:solidFill>
                  <a:srgbClr val="000000"/>
                </a:solidFill>
                <a:effectLst/>
              </a:rPr>
              <a:t>Indonesia 1</a:t>
            </a:r>
          </a:p>
          <a:p>
            <a:pPr marL="285750" indent="-285750" rtl="0">
              <a:buFont typeface="Arial" panose="020B0604020202020204" pitchFamily="34" charset="0"/>
              <a:buChar char="•"/>
            </a:pPr>
            <a:r>
              <a:rPr lang="en-US" sz="1600" b="0" i="0" dirty="0">
                <a:solidFill>
                  <a:srgbClr val="000000"/>
                </a:solidFill>
                <a:effectLst/>
              </a:rPr>
              <a:t>Israel 1</a:t>
            </a:r>
          </a:p>
        </p:txBody>
      </p:sp>
      <p:sp>
        <p:nvSpPr>
          <p:cNvPr id="12" name="TextBox 11">
            <a:extLst>
              <a:ext uri="{FF2B5EF4-FFF2-40B4-BE49-F238E27FC236}">
                <a16:creationId xmlns:a16="http://schemas.microsoft.com/office/drawing/2014/main" id="{F11FD8D3-5F08-7928-C05B-839E710C122B}"/>
              </a:ext>
            </a:extLst>
          </p:cNvPr>
          <p:cNvSpPr txBox="1"/>
          <p:nvPr/>
        </p:nvSpPr>
        <p:spPr>
          <a:xfrm>
            <a:off x="6231283" y="4516905"/>
            <a:ext cx="6097656" cy="1938992"/>
          </a:xfrm>
          <a:prstGeom prst="rect">
            <a:avLst/>
          </a:prstGeom>
          <a:noFill/>
        </p:spPr>
        <p:txBody>
          <a:bodyPr wrap="square">
            <a:spAutoFit/>
          </a:bodyPr>
          <a:lstStyle/>
          <a:p>
            <a:pPr algn="l" rtl="0"/>
            <a:r>
              <a:rPr lang="en-US" sz="1800" b="1" i="1" dirty="0">
                <a:solidFill>
                  <a:srgbClr val="0000FF"/>
                </a:solidFill>
                <a:effectLst/>
              </a:rPr>
              <a:t>New Polio Cases &amp; Samples reported in the last week</a:t>
            </a:r>
            <a:r>
              <a:rPr lang="en-US" sz="1800" b="1" i="0" dirty="0">
                <a:solidFill>
                  <a:srgbClr val="0000FF"/>
                </a:solidFill>
                <a:effectLst/>
              </a:rPr>
              <a:t> </a:t>
            </a:r>
            <a:endParaRPr lang="en-US" sz="1800" b="1" dirty="0">
              <a:solidFill>
                <a:srgbClr val="0000FF"/>
              </a:solidFill>
            </a:endParaRPr>
          </a:p>
          <a:p>
            <a:pPr algn="l" rtl="0"/>
            <a:r>
              <a:rPr lang="en-US" sz="1800" b="0" i="0" dirty="0">
                <a:solidFill>
                  <a:srgbClr val="000000"/>
                </a:solidFill>
                <a:effectLst/>
              </a:rPr>
              <a:t>Afghanistan - 2 WPV1 Samples, </a:t>
            </a:r>
          </a:p>
          <a:p>
            <a:pPr algn="l" rtl="0"/>
            <a:r>
              <a:rPr lang="en-US" sz="1800" b="0" i="0" dirty="0">
                <a:solidFill>
                  <a:srgbClr val="000000"/>
                </a:solidFill>
                <a:effectLst/>
              </a:rPr>
              <a:t>D R Congo - 1 cVDPV1 Case, </a:t>
            </a:r>
          </a:p>
          <a:p>
            <a:pPr algn="l" rtl="0"/>
            <a:r>
              <a:rPr lang="en-US" sz="1800" b="0" i="0" dirty="0">
                <a:solidFill>
                  <a:srgbClr val="000000"/>
                </a:solidFill>
                <a:effectLst/>
              </a:rPr>
              <a:t>Indonesia - 1 cVDPV2 Case, </a:t>
            </a:r>
          </a:p>
          <a:p>
            <a:pPr algn="l" rtl="0"/>
            <a:r>
              <a:rPr lang="en-US" sz="1800" b="0" i="0" dirty="0">
                <a:solidFill>
                  <a:srgbClr val="000000"/>
                </a:solidFill>
                <a:effectLst/>
              </a:rPr>
              <a:t>Nigeria - 5 cVDPV2 Samples, </a:t>
            </a:r>
          </a:p>
          <a:p>
            <a:pPr algn="l" rtl="0"/>
            <a:r>
              <a:rPr lang="en-US" sz="1800" b="0" i="0" dirty="0">
                <a:solidFill>
                  <a:srgbClr val="000000"/>
                </a:solidFill>
                <a:effectLst/>
              </a:rPr>
              <a:t>Yemen 4 cVDPV2 Cases.</a:t>
            </a:r>
            <a:br>
              <a:rPr lang="en-US" sz="1800" b="0" i="0" dirty="0">
                <a:solidFill>
                  <a:srgbClr val="0000FF"/>
                </a:solidFill>
                <a:effectLst/>
              </a:rPr>
            </a:br>
            <a:endParaRPr lang="en-US" sz="1200" b="0" i="0" dirty="0">
              <a:solidFill>
                <a:srgbClr val="000000"/>
              </a:solidFill>
              <a:effectLst/>
            </a:endParaRPr>
          </a:p>
        </p:txBody>
      </p:sp>
      <p:sp>
        <p:nvSpPr>
          <p:cNvPr id="13" name="TextBox 12">
            <a:extLst>
              <a:ext uri="{FF2B5EF4-FFF2-40B4-BE49-F238E27FC236}">
                <a16:creationId xmlns:a16="http://schemas.microsoft.com/office/drawing/2014/main" id="{D21F008B-88F6-78D7-0498-13838E152EB2}"/>
              </a:ext>
            </a:extLst>
          </p:cNvPr>
          <p:cNvSpPr txBox="1"/>
          <p:nvPr/>
        </p:nvSpPr>
        <p:spPr>
          <a:xfrm>
            <a:off x="3369273" y="3239633"/>
            <a:ext cx="3225984" cy="2554545"/>
          </a:xfrm>
          <a:prstGeom prst="rect">
            <a:avLst/>
          </a:prstGeom>
          <a:noFill/>
        </p:spPr>
        <p:txBody>
          <a:bodyPr wrap="square">
            <a:spAutoFit/>
          </a:bodyPr>
          <a:lstStyle/>
          <a:p>
            <a:pPr marL="285750" indent="-285750" rtl="0">
              <a:buFont typeface="Arial" panose="020B0604020202020204" pitchFamily="34" charset="0"/>
              <a:buChar char="•"/>
            </a:pPr>
            <a:r>
              <a:rPr lang="en-US" sz="1600" b="0" i="0" dirty="0">
                <a:solidFill>
                  <a:srgbClr val="000000"/>
                </a:solidFill>
                <a:effectLst/>
              </a:rPr>
              <a:t>Madagascar 10 (13 in 2021)</a:t>
            </a:r>
          </a:p>
          <a:p>
            <a:pPr marL="285750" indent="-285750" rtl="0">
              <a:buFont typeface="Arial" panose="020B0604020202020204" pitchFamily="34" charset="0"/>
              <a:buChar char="•"/>
            </a:pPr>
            <a:r>
              <a:rPr lang="en-US" sz="1600" b="0" i="0" dirty="0">
                <a:solidFill>
                  <a:srgbClr val="000000"/>
                </a:solidFill>
                <a:effectLst/>
              </a:rPr>
              <a:t>Malawi 3 </a:t>
            </a:r>
          </a:p>
          <a:p>
            <a:pPr marL="285750" indent="-285750" rtl="0">
              <a:buFont typeface="Arial" panose="020B0604020202020204" pitchFamily="34" charset="0"/>
              <a:buChar char="•"/>
            </a:pPr>
            <a:r>
              <a:rPr lang="en-US" sz="1600" b="0" i="0" dirty="0">
                <a:solidFill>
                  <a:srgbClr val="000000"/>
                </a:solidFill>
                <a:effectLst/>
              </a:rPr>
              <a:t>Mozambique 16 (2 in 2021) </a:t>
            </a:r>
          </a:p>
          <a:p>
            <a:pPr marL="285750" indent="-285750" rtl="0">
              <a:buFont typeface="Arial" panose="020B0604020202020204" pitchFamily="34" charset="0"/>
              <a:buChar char="•"/>
            </a:pPr>
            <a:r>
              <a:rPr lang="en-US" sz="1600" b="0" i="0" dirty="0">
                <a:solidFill>
                  <a:srgbClr val="000000"/>
                </a:solidFill>
                <a:effectLst/>
              </a:rPr>
              <a:t>Niger 11 (18 in 2021)</a:t>
            </a:r>
          </a:p>
          <a:p>
            <a:pPr marL="285750" indent="-285750" rtl="0">
              <a:buFont typeface="Arial" panose="020B0604020202020204" pitchFamily="34" charset="0"/>
              <a:buChar char="•"/>
            </a:pPr>
            <a:r>
              <a:rPr lang="en-US" sz="1600" b="0" i="0" dirty="0">
                <a:solidFill>
                  <a:srgbClr val="000000"/>
                </a:solidFill>
                <a:effectLst/>
              </a:rPr>
              <a:t>Nigeria  42 (415 in 2021)</a:t>
            </a:r>
          </a:p>
          <a:p>
            <a:pPr marL="285750" indent="-285750" rtl="0">
              <a:buFont typeface="Arial" panose="020B0604020202020204" pitchFamily="34" charset="0"/>
              <a:buChar char="•"/>
            </a:pPr>
            <a:r>
              <a:rPr lang="en-US" sz="1600" b="0" i="0" dirty="0">
                <a:solidFill>
                  <a:srgbClr val="000000"/>
                </a:solidFill>
                <a:effectLst/>
              </a:rPr>
              <a:t>Pakistan 8</a:t>
            </a:r>
          </a:p>
          <a:p>
            <a:pPr marL="285750" indent="-285750" rtl="0">
              <a:buFont typeface="Arial" panose="020B0604020202020204" pitchFamily="34" charset="0"/>
              <a:buChar char="•"/>
            </a:pPr>
            <a:r>
              <a:rPr lang="en-US" sz="1600" b="0" i="0" dirty="0">
                <a:solidFill>
                  <a:srgbClr val="000000"/>
                </a:solidFill>
                <a:effectLst/>
              </a:rPr>
              <a:t>Somalia  4 (1 in 2021)</a:t>
            </a:r>
          </a:p>
          <a:p>
            <a:pPr marL="285750" indent="-285750" rtl="0">
              <a:buFont typeface="Arial" panose="020B0604020202020204" pitchFamily="34" charset="0"/>
              <a:buChar char="•"/>
            </a:pPr>
            <a:r>
              <a:rPr lang="en-US" sz="1600" b="0" i="0" dirty="0">
                <a:solidFill>
                  <a:srgbClr val="000000"/>
                </a:solidFill>
                <a:effectLst/>
              </a:rPr>
              <a:t>Togo  0 </a:t>
            </a:r>
          </a:p>
          <a:p>
            <a:pPr marL="285750" indent="-285750" rtl="0">
              <a:buFont typeface="Arial" panose="020B0604020202020204" pitchFamily="34" charset="0"/>
              <a:buChar char="•"/>
            </a:pPr>
            <a:r>
              <a:rPr lang="en-US" sz="1600" b="0" i="0" dirty="0">
                <a:solidFill>
                  <a:srgbClr val="000000"/>
                </a:solidFill>
                <a:effectLst/>
              </a:rPr>
              <a:t>United States  1 </a:t>
            </a:r>
          </a:p>
          <a:p>
            <a:pPr marL="285750" indent="-285750" rtl="0">
              <a:buFont typeface="Arial" panose="020B0604020202020204" pitchFamily="34" charset="0"/>
              <a:buChar char="•"/>
            </a:pPr>
            <a:r>
              <a:rPr lang="en-US" sz="1600" b="0" i="0" dirty="0">
                <a:solidFill>
                  <a:srgbClr val="000000"/>
                </a:solidFill>
                <a:effectLst/>
              </a:rPr>
              <a:t>Yemen  158 (69 in 2021) </a:t>
            </a:r>
          </a:p>
        </p:txBody>
      </p:sp>
      <p:graphicFrame>
        <p:nvGraphicFramePr>
          <p:cNvPr id="15" name="Table 15">
            <a:extLst>
              <a:ext uri="{FF2B5EF4-FFF2-40B4-BE49-F238E27FC236}">
                <a16:creationId xmlns:a16="http://schemas.microsoft.com/office/drawing/2014/main" id="{F77CD987-98AD-59F5-8310-3041F1FDF5E9}"/>
              </a:ext>
            </a:extLst>
          </p:cNvPr>
          <p:cNvGraphicFramePr>
            <a:graphicFrameLocks noGrp="1"/>
          </p:cNvGraphicFramePr>
          <p:nvPr>
            <p:extLst>
              <p:ext uri="{D42A27DB-BD31-4B8C-83A1-F6EECF244321}">
                <p14:modId xmlns:p14="http://schemas.microsoft.com/office/powerpoint/2010/main" val="2290779825"/>
              </p:ext>
            </p:extLst>
          </p:nvPr>
        </p:nvGraphicFramePr>
        <p:xfrm>
          <a:off x="381000" y="1648158"/>
          <a:ext cx="5591958" cy="1483360"/>
        </p:xfrm>
        <a:graphic>
          <a:graphicData uri="http://schemas.openxmlformats.org/drawingml/2006/table">
            <a:tbl>
              <a:tblPr firstRow="1" bandRow="1">
                <a:tableStyleId>{93296810-A885-4BE3-A3E7-6D5BEEA58F35}</a:tableStyleId>
              </a:tblPr>
              <a:tblGrid>
                <a:gridCol w="1863986">
                  <a:extLst>
                    <a:ext uri="{9D8B030D-6E8A-4147-A177-3AD203B41FA5}">
                      <a16:colId xmlns:a16="http://schemas.microsoft.com/office/drawing/2014/main" val="2340327977"/>
                    </a:ext>
                  </a:extLst>
                </a:gridCol>
                <a:gridCol w="1863986">
                  <a:extLst>
                    <a:ext uri="{9D8B030D-6E8A-4147-A177-3AD203B41FA5}">
                      <a16:colId xmlns:a16="http://schemas.microsoft.com/office/drawing/2014/main" val="4070896554"/>
                    </a:ext>
                  </a:extLst>
                </a:gridCol>
                <a:gridCol w="1863986">
                  <a:extLst>
                    <a:ext uri="{9D8B030D-6E8A-4147-A177-3AD203B41FA5}">
                      <a16:colId xmlns:a16="http://schemas.microsoft.com/office/drawing/2014/main" val="979330272"/>
                    </a:ext>
                  </a:extLst>
                </a:gridCol>
              </a:tblGrid>
              <a:tr h="370840">
                <a:tc>
                  <a:txBody>
                    <a:bodyPr/>
                    <a:lstStyle/>
                    <a:p>
                      <a:pPr algn="ctr"/>
                      <a:r>
                        <a:rPr lang="en-US" dirty="0">
                          <a:solidFill>
                            <a:schemeClr val="tx1"/>
                          </a:solidFill>
                        </a:rPr>
                        <a:t>Year</a:t>
                      </a:r>
                    </a:p>
                  </a:txBody>
                  <a:tcPr/>
                </a:tc>
                <a:tc>
                  <a:txBody>
                    <a:bodyPr/>
                    <a:lstStyle/>
                    <a:p>
                      <a:pPr algn="ctr"/>
                      <a:r>
                        <a:rPr lang="en-US" dirty="0">
                          <a:solidFill>
                            <a:schemeClr val="tx1"/>
                          </a:solidFill>
                        </a:rPr>
                        <a:t>Cases</a:t>
                      </a:r>
                    </a:p>
                  </a:txBody>
                  <a:tcPr/>
                </a:tc>
                <a:tc>
                  <a:txBody>
                    <a:bodyPr/>
                    <a:lstStyle/>
                    <a:p>
                      <a:pPr algn="ctr"/>
                      <a:r>
                        <a:rPr lang="en-US" dirty="0">
                          <a:solidFill>
                            <a:schemeClr val="tx1"/>
                          </a:solidFill>
                        </a:rPr>
                        <a:t>Countries</a:t>
                      </a:r>
                    </a:p>
                  </a:txBody>
                  <a:tcPr/>
                </a:tc>
                <a:extLst>
                  <a:ext uri="{0D108BD9-81ED-4DB2-BD59-A6C34878D82A}">
                    <a16:rowId xmlns:a16="http://schemas.microsoft.com/office/drawing/2014/main" val="3004435633"/>
                  </a:ext>
                </a:extLst>
              </a:tr>
              <a:tr h="370840">
                <a:tc>
                  <a:txBody>
                    <a:bodyPr/>
                    <a:lstStyle/>
                    <a:p>
                      <a:pPr algn="ctr"/>
                      <a:r>
                        <a:rPr lang="en-US" dirty="0">
                          <a:solidFill>
                            <a:schemeClr val="tx1"/>
                          </a:solidFill>
                        </a:rPr>
                        <a:t>2020</a:t>
                      </a:r>
                    </a:p>
                  </a:txBody>
                  <a:tcPr/>
                </a:tc>
                <a:tc>
                  <a:txBody>
                    <a:bodyPr/>
                    <a:lstStyle/>
                    <a:p>
                      <a:pPr algn="ctr"/>
                      <a:r>
                        <a:rPr lang="en-US" dirty="0">
                          <a:solidFill>
                            <a:schemeClr val="tx1"/>
                          </a:solidFill>
                        </a:rPr>
                        <a:t>1,113</a:t>
                      </a:r>
                    </a:p>
                  </a:txBody>
                  <a:tcPr/>
                </a:tc>
                <a:tc>
                  <a:txBody>
                    <a:bodyPr/>
                    <a:lstStyle/>
                    <a:p>
                      <a:pPr algn="ctr"/>
                      <a:r>
                        <a:rPr lang="en-US" dirty="0">
                          <a:solidFill>
                            <a:schemeClr val="tx1"/>
                          </a:solidFill>
                        </a:rPr>
                        <a:t>26</a:t>
                      </a:r>
                    </a:p>
                  </a:txBody>
                  <a:tcPr/>
                </a:tc>
                <a:extLst>
                  <a:ext uri="{0D108BD9-81ED-4DB2-BD59-A6C34878D82A}">
                    <a16:rowId xmlns:a16="http://schemas.microsoft.com/office/drawing/2014/main" val="860745701"/>
                  </a:ext>
                </a:extLst>
              </a:tr>
              <a:tr h="370840">
                <a:tc>
                  <a:txBody>
                    <a:bodyPr/>
                    <a:lstStyle/>
                    <a:p>
                      <a:pPr algn="ctr"/>
                      <a:r>
                        <a:rPr lang="en-US" dirty="0">
                          <a:solidFill>
                            <a:schemeClr val="tx1"/>
                          </a:solidFill>
                        </a:rPr>
                        <a:t>2021</a:t>
                      </a:r>
                    </a:p>
                  </a:txBody>
                  <a:tcPr/>
                </a:tc>
                <a:tc>
                  <a:txBody>
                    <a:bodyPr/>
                    <a:lstStyle/>
                    <a:p>
                      <a:pPr algn="ctr"/>
                      <a:r>
                        <a:rPr lang="en-US" dirty="0">
                          <a:solidFill>
                            <a:schemeClr val="tx1"/>
                          </a:solidFill>
                        </a:rPr>
                        <a:t>689</a:t>
                      </a:r>
                    </a:p>
                  </a:txBody>
                  <a:tcPr/>
                </a:tc>
                <a:tc>
                  <a:txBody>
                    <a:bodyPr/>
                    <a:lstStyle/>
                    <a:p>
                      <a:pPr algn="ctr"/>
                      <a:r>
                        <a:rPr lang="en-US" dirty="0">
                          <a:solidFill>
                            <a:schemeClr val="tx1"/>
                          </a:solidFill>
                        </a:rPr>
                        <a:t>22</a:t>
                      </a:r>
                    </a:p>
                  </a:txBody>
                  <a:tcPr/>
                </a:tc>
                <a:extLst>
                  <a:ext uri="{0D108BD9-81ED-4DB2-BD59-A6C34878D82A}">
                    <a16:rowId xmlns:a16="http://schemas.microsoft.com/office/drawing/2014/main" val="3714028022"/>
                  </a:ext>
                </a:extLst>
              </a:tr>
              <a:tr h="370840">
                <a:tc>
                  <a:txBody>
                    <a:bodyPr/>
                    <a:lstStyle/>
                    <a:p>
                      <a:pPr algn="ctr"/>
                      <a:r>
                        <a:rPr lang="en-US" dirty="0">
                          <a:solidFill>
                            <a:schemeClr val="tx1"/>
                          </a:solidFill>
                        </a:rPr>
                        <a:t>2022</a:t>
                      </a:r>
                    </a:p>
                  </a:txBody>
                  <a:tcPr/>
                </a:tc>
                <a:tc>
                  <a:txBody>
                    <a:bodyPr/>
                    <a:lstStyle/>
                    <a:p>
                      <a:pPr algn="ctr"/>
                      <a:r>
                        <a:rPr lang="en-US" dirty="0">
                          <a:solidFill>
                            <a:schemeClr val="tx1"/>
                          </a:solidFill>
                        </a:rPr>
                        <a:t>575</a:t>
                      </a:r>
                    </a:p>
                  </a:txBody>
                  <a:tcPr/>
                </a:tc>
                <a:tc>
                  <a:txBody>
                    <a:bodyPr/>
                    <a:lstStyle/>
                    <a:p>
                      <a:pPr algn="ctr"/>
                      <a:r>
                        <a:rPr lang="en-US" dirty="0">
                          <a:solidFill>
                            <a:schemeClr val="tx1"/>
                          </a:solidFill>
                        </a:rPr>
                        <a:t>20</a:t>
                      </a:r>
                    </a:p>
                  </a:txBody>
                  <a:tcPr/>
                </a:tc>
                <a:extLst>
                  <a:ext uri="{0D108BD9-81ED-4DB2-BD59-A6C34878D82A}">
                    <a16:rowId xmlns:a16="http://schemas.microsoft.com/office/drawing/2014/main" val="3985656240"/>
                  </a:ext>
                </a:extLst>
              </a:tr>
            </a:tbl>
          </a:graphicData>
        </a:graphic>
      </p:graphicFrame>
      <p:sp>
        <p:nvSpPr>
          <p:cNvPr id="18" name="TextBox 17">
            <a:extLst>
              <a:ext uri="{FF2B5EF4-FFF2-40B4-BE49-F238E27FC236}">
                <a16:creationId xmlns:a16="http://schemas.microsoft.com/office/drawing/2014/main" id="{DDC56BCA-93DB-0C78-0BFC-1224CABEBA23}"/>
              </a:ext>
            </a:extLst>
          </p:cNvPr>
          <p:cNvSpPr txBox="1"/>
          <p:nvPr/>
        </p:nvSpPr>
        <p:spPr>
          <a:xfrm>
            <a:off x="5975811" y="6581000"/>
            <a:ext cx="6097656" cy="276999"/>
          </a:xfrm>
          <a:prstGeom prst="rect">
            <a:avLst/>
          </a:prstGeom>
          <a:noFill/>
        </p:spPr>
        <p:txBody>
          <a:bodyPr wrap="square">
            <a:spAutoFit/>
          </a:bodyPr>
          <a:lstStyle/>
          <a:p>
            <a:pPr marL="0" marR="0" algn="ctr">
              <a:spcBef>
                <a:spcPts val="0"/>
              </a:spcBef>
              <a:spcAft>
                <a:spcPts val="0"/>
              </a:spcAft>
            </a:pPr>
            <a:r>
              <a:rPr lang="en-US" sz="1200" dirty="0">
                <a:solidFill>
                  <a:srgbClr val="17448F"/>
                </a:solidFill>
                <a:effectLst/>
                <a:ea typeface="Times New Roman" panose="02020603050405020304" pitchFamily="18" charset="0"/>
              </a:rPr>
              <a:t>Terry Ziegler, </a:t>
            </a:r>
            <a:r>
              <a:rPr lang="en-US" sz="1200" u="sng" dirty="0">
                <a:solidFill>
                  <a:srgbClr val="17448F"/>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bigzlumber@aol.com</a:t>
            </a:r>
            <a:r>
              <a:rPr lang="en-US" sz="1200" dirty="0">
                <a:solidFill>
                  <a:srgbClr val="17448F"/>
                </a:solidFill>
                <a:effectLst/>
                <a:ea typeface="Times New Roman" panose="02020603050405020304" pitchFamily="18" charset="0"/>
              </a:rPr>
              <a:t> Rotary Region 26 Endowment/Major Gifts Adviser </a:t>
            </a:r>
          </a:p>
        </p:txBody>
      </p:sp>
    </p:spTree>
    <p:extLst>
      <p:ext uri="{BB962C8B-B14F-4D97-AF65-F5344CB8AC3E}">
        <p14:creationId xmlns:p14="http://schemas.microsoft.com/office/powerpoint/2010/main" val="2696645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F6A3-8F3B-A362-00BF-8745663CB9D7}"/>
              </a:ext>
            </a:extLst>
          </p:cNvPr>
          <p:cNvSpPr>
            <a:spLocks noGrp="1"/>
          </p:cNvSpPr>
          <p:nvPr>
            <p:ph type="title"/>
          </p:nvPr>
        </p:nvSpPr>
        <p:spPr/>
        <p:txBody>
          <a:bodyPr>
            <a:normAutofit/>
          </a:bodyPr>
          <a:lstStyle/>
          <a:p>
            <a:r>
              <a:rPr lang="en-US" sz="4000" dirty="0"/>
              <a:t>The Final Two Polio Endemic Countries</a:t>
            </a:r>
          </a:p>
        </p:txBody>
      </p:sp>
      <p:sp>
        <p:nvSpPr>
          <p:cNvPr id="4" name="Slide Number Placeholder 3">
            <a:extLst>
              <a:ext uri="{FF2B5EF4-FFF2-40B4-BE49-F238E27FC236}">
                <a16:creationId xmlns:a16="http://schemas.microsoft.com/office/drawing/2014/main" id="{30364C41-6DA5-1B0F-22EA-09BF7A3A21CE}"/>
              </a:ext>
            </a:extLst>
          </p:cNvPr>
          <p:cNvSpPr>
            <a:spLocks noGrp="1"/>
          </p:cNvSpPr>
          <p:nvPr>
            <p:ph type="sldNum" sz="quarter" idx="12"/>
          </p:nvPr>
        </p:nvSpPr>
        <p:spPr/>
        <p:txBody>
          <a:bodyPr/>
          <a:lstStyle/>
          <a:p>
            <a:fld id="{97A94E25-127B-4C48-AF96-44BA7B823777}" type="slidenum">
              <a:rPr lang="en-US" smtClean="0"/>
              <a:pPr/>
              <a:t>8</a:t>
            </a:fld>
            <a:endParaRPr lang="en-US" dirty="0"/>
          </a:p>
        </p:txBody>
      </p:sp>
      <p:sp>
        <p:nvSpPr>
          <p:cNvPr id="7" name="TextBox 6">
            <a:extLst>
              <a:ext uri="{FF2B5EF4-FFF2-40B4-BE49-F238E27FC236}">
                <a16:creationId xmlns:a16="http://schemas.microsoft.com/office/drawing/2014/main" id="{A3A77D2C-6BB5-4ED9-ABCA-0E0E71D3C602}"/>
              </a:ext>
            </a:extLst>
          </p:cNvPr>
          <p:cNvSpPr txBox="1"/>
          <p:nvPr/>
        </p:nvSpPr>
        <p:spPr>
          <a:xfrm>
            <a:off x="762827" y="1655612"/>
            <a:ext cx="10965346" cy="4770537"/>
          </a:xfrm>
          <a:prstGeom prst="rect">
            <a:avLst/>
          </a:prstGeom>
          <a:noFill/>
        </p:spPr>
        <p:txBody>
          <a:bodyPr wrap="square">
            <a:spAutoFit/>
          </a:bodyPr>
          <a:lstStyle/>
          <a:p>
            <a:pPr rtl="0"/>
            <a:r>
              <a:rPr lang="en-US" sz="3200" b="1" i="0" u="sng" dirty="0">
                <a:effectLst/>
              </a:rPr>
              <a:t>Pakistan</a:t>
            </a:r>
            <a:r>
              <a:rPr lang="en-US" sz="2000" i="0" dirty="0">
                <a:effectLst/>
              </a:rPr>
              <a:t> </a:t>
            </a:r>
          </a:p>
          <a:p>
            <a:pPr marL="342900" indent="-342900" rtl="0">
              <a:buFont typeface="Arial" panose="020B0604020202020204" pitchFamily="34" charset="0"/>
              <a:buChar char="•"/>
            </a:pPr>
            <a:r>
              <a:rPr lang="en-US" sz="2000" i="0" dirty="0">
                <a:effectLst/>
              </a:rPr>
              <a:t>No new Wild Polio cases reported this week. Twenty Wild Polio cases reported in 2022. </a:t>
            </a:r>
          </a:p>
          <a:p>
            <a:pPr marL="342900" indent="-342900" rtl="0">
              <a:buFont typeface="Arial" panose="020B0604020202020204" pitchFamily="34" charset="0"/>
              <a:buChar char="•"/>
            </a:pPr>
            <a:r>
              <a:rPr lang="en-US" sz="2000" i="0" dirty="0">
                <a:effectLst/>
              </a:rPr>
              <a:t>One Wild Polio Case reported in 2021.  </a:t>
            </a:r>
          </a:p>
          <a:p>
            <a:pPr marL="342900" indent="-342900" rtl="0">
              <a:buFont typeface="Arial" panose="020B0604020202020204" pitchFamily="34" charset="0"/>
              <a:buChar char="•"/>
            </a:pPr>
            <a:r>
              <a:rPr lang="en-US" sz="2000" i="0" dirty="0">
                <a:effectLst/>
              </a:rPr>
              <a:t>The most recent case had an onset of paralysis on 9/20/22.  </a:t>
            </a:r>
          </a:p>
          <a:p>
            <a:pPr marL="342900" indent="-342900" rtl="0">
              <a:buFont typeface="Arial" panose="020B0604020202020204" pitchFamily="34" charset="0"/>
              <a:buChar char="•"/>
            </a:pPr>
            <a:r>
              <a:rPr lang="en-US" sz="2000" i="0" dirty="0">
                <a:effectLst/>
              </a:rPr>
              <a:t>No WPV1 Sample and no cVDPV2 Positive Environmental Samples were reported this week in Pakistan.  </a:t>
            </a:r>
            <a:br>
              <a:rPr lang="en-US" sz="2000" i="0" dirty="0">
                <a:effectLst/>
              </a:rPr>
            </a:br>
            <a:endParaRPr lang="en-US" sz="2000" i="0" dirty="0">
              <a:effectLst/>
            </a:endParaRPr>
          </a:p>
          <a:p>
            <a:pPr rtl="0"/>
            <a:r>
              <a:rPr lang="en-US" sz="3200" b="1" u="sng" dirty="0"/>
              <a:t>Afghanistan</a:t>
            </a:r>
            <a:r>
              <a:rPr lang="en-US" sz="2000" i="0" dirty="0">
                <a:effectLst/>
              </a:rPr>
              <a:t> </a:t>
            </a:r>
          </a:p>
          <a:p>
            <a:pPr marL="342900" indent="-342900" rtl="0">
              <a:buFont typeface="Arial" panose="020B0604020202020204" pitchFamily="34" charset="0"/>
              <a:buChar char="•"/>
            </a:pPr>
            <a:r>
              <a:rPr lang="en-US" sz="2000" i="0" dirty="0">
                <a:effectLst/>
              </a:rPr>
              <a:t>No new Wild Polio cases reported this week.  </a:t>
            </a:r>
          </a:p>
          <a:p>
            <a:pPr marL="342900" indent="-342900" rtl="0">
              <a:buFont typeface="Arial" panose="020B0604020202020204" pitchFamily="34" charset="0"/>
              <a:buChar char="•"/>
            </a:pPr>
            <a:r>
              <a:rPr lang="en-US" sz="2000" i="0" dirty="0">
                <a:effectLst/>
              </a:rPr>
              <a:t>Two Wild Polio Cases reported in 2022 . </a:t>
            </a:r>
          </a:p>
          <a:p>
            <a:pPr marL="342900" indent="-342900" rtl="0">
              <a:buFont typeface="Arial" panose="020B0604020202020204" pitchFamily="34" charset="0"/>
              <a:buChar char="•"/>
            </a:pPr>
            <a:r>
              <a:rPr lang="en-US" sz="2000" i="0" dirty="0">
                <a:effectLst/>
              </a:rPr>
              <a:t>Four Wild Polio cases reported in 2021  T</a:t>
            </a:r>
          </a:p>
          <a:p>
            <a:pPr marL="342900" indent="-342900" rtl="0">
              <a:buFont typeface="Arial" panose="020B0604020202020204" pitchFamily="34" charset="0"/>
              <a:buChar char="•"/>
            </a:pPr>
            <a:r>
              <a:rPr lang="en-US" sz="2000" i="0" dirty="0">
                <a:effectLst/>
              </a:rPr>
              <a:t>he most recent case had an onset of paralysis on 9/10/22. </a:t>
            </a:r>
          </a:p>
          <a:p>
            <a:pPr marL="342900" indent="-342900" rtl="0">
              <a:buFont typeface="Arial" panose="020B0604020202020204" pitchFamily="34" charset="0"/>
              <a:buChar char="•"/>
            </a:pPr>
            <a:r>
              <a:rPr lang="en-US" sz="2000" i="0" dirty="0">
                <a:effectLst/>
              </a:rPr>
              <a:t>Afghanistan reported 56 Wild Polio cases in 2020. Two WPV1 and no cVDPV2 Positive Environmental Samples were reported this week in Afghanistan. </a:t>
            </a:r>
          </a:p>
        </p:txBody>
      </p:sp>
      <p:sp>
        <p:nvSpPr>
          <p:cNvPr id="8" name="TextBox 7">
            <a:extLst>
              <a:ext uri="{FF2B5EF4-FFF2-40B4-BE49-F238E27FC236}">
                <a16:creationId xmlns:a16="http://schemas.microsoft.com/office/drawing/2014/main" id="{DC96CDCC-8BC4-7BC9-F8A4-A01AECC44A8F}"/>
              </a:ext>
            </a:extLst>
          </p:cNvPr>
          <p:cNvSpPr txBox="1"/>
          <p:nvPr/>
        </p:nvSpPr>
        <p:spPr>
          <a:xfrm>
            <a:off x="5975811" y="6581000"/>
            <a:ext cx="6097656" cy="276999"/>
          </a:xfrm>
          <a:prstGeom prst="rect">
            <a:avLst/>
          </a:prstGeom>
          <a:noFill/>
        </p:spPr>
        <p:txBody>
          <a:bodyPr wrap="square">
            <a:spAutoFit/>
          </a:bodyPr>
          <a:lstStyle/>
          <a:p>
            <a:pPr marL="0" marR="0" algn="ctr">
              <a:spcBef>
                <a:spcPts val="0"/>
              </a:spcBef>
              <a:spcAft>
                <a:spcPts val="0"/>
              </a:spcAft>
            </a:pPr>
            <a:r>
              <a:rPr lang="en-US" sz="1200" dirty="0">
                <a:solidFill>
                  <a:srgbClr val="17448F"/>
                </a:solidFill>
                <a:effectLst/>
                <a:ea typeface="Times New Roman" panose="02020603050405020304" pitchFamily="18" charset="0"/>
              </a:rPr>
              <a:t>Terry Ziegler, </a:t>
            </a:r>
            <a:r>
              <a:rPr lang="en-US" sz="1200" u="sng" dirty="0">
                <a:solidFill>
                  <a:srgbClr val="17448F"/>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bigzlumber@aol.com</a:t>
            </a:r>
            <a:r>
              <a:rPr lang="en-US" sz="1200" dirty="0">
                <a:solidFill>
                  <a:srgbClr val="17448F"/>
                </a:solidFill>
                <a:effectLst/>
                <a:ea typeface="Times New Roman" panose="02020603050405020304" pitchFamily="18" charset="0"/>
              </a:rPr>
              <a:t> Rotary Region 26 Endowment/Major Gifts Adviser </a:t>
            </a:r>
          </a:p>
        </p:txBody>
      </p:sp>
    </p:spTree>
    <p:extLst>
      <p:ext uri="{BB962C8B-B14F-4D97-AF65-F5344CB8AC3E}">
        <p14:creationId xmlns:p14="http://schemas.microsoft.com/office/powerpoint/2010/main" val="1884104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C1EC-5542-DA80-9361-95ED1BD5DC1E}"/>
              </a:ext>
            </a:extLst>
          </p:cNvPr>
          <p:cNvSpPr>
            <a:spLocks noGrp="1"/>
          </p:cNvSpPr>
          <p:nvPr>
            <p:ph type="title"/>
          </p:nvPr>
        </p:nvSpPr>
        <p:spPr/>
        <p:txBody>
          <a:bodyPr/>
          <a:lstStyle/>
          <a:p>
            <a:r>
              <a:rPr lang="en-US" dirty="0"/>
              <a:t>FRENCH CHRISTMAS MARKET</a:t>
            </a:r>
          </a:p>
        </p:txBody>
      </p:sp>
      <p:sp>
        <p:nvSpPr>
          <p:cNvPr id="4" name="Slide Number Placeholder 3">
            <a:extLst>
              <a:ext uri="{FF2B5EF4-FFF2-40B4-BE49-F238E27FC236}">
                <a16:creationId xmlns:a16="http://schemas.microsoft.com/office/drawing/2014/main" id="{7B122310-A6B8-9AAC-B67D-0F282197AF4C}"/>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3074" name="Picture 2" descr="Attachments">
            <a:extLst>
              <a:ext uri="{FF2B5EF4-FFF2-40B4-BE49-F238E27FC236}">
                <a16:creationId xmlns:a16="http://schemas.microsoft.com/office/drawing/2014/main" id="{75E000F6-F6D3-0326-12E9-F7A71B6D4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3B5F7039-F801-D51D-F799-E95064484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92262B9-BB5E-BC2E-24EC-46F410785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4672AF57-EBAD-9FCF-F936-9802F6230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food, dish&#10;&#10;Description automatically generated">
            <a:extLst>
              <a:ext uri="{FF2B5EF4-FFF2-40B4-BE49-F238E27FC236}">
                <a16:creationId xmlns:a16="http://schemas.microsoft.com/office/drawing/2014/main" id="{2616F630-173F-D375-6CDF-00075094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86" y="1779687"/>
            <a:ext cx="6230639" cy="4982753"/>
          </a:xfrm>
          <a:prstGeom prst="rect">
            <a:avLst/>
          </a:prstGeom>
        </p:spPr>
      </p:pic>
      <p:sp>
        <p:nvSpPr>
          <p:cNvPr id="6" name="TextBox 5">
            <a:extLst>
              <a:ext uri="{FF2B5EF4-FFF2-40B4-BE49-F238E27FC236}">
                <a16:creationId xmlns:a16="http://schemas.microsoft.com/office/drawing/2014/main" id="{8FB70D5B-6438-C8CC-0801-E847CED95DF7}"/>
              </a:ext>
            </a:extLst>
          </p:cNvPr>
          <p:cNvSpPr txBox="1"/>
          <p:nvPr/>
        </p:nvSpPr>
        <p:spPr>
          <a:xfrm>
            <a:off x="6830759" y="1589738"/>
            <a:ext cx="5242707" cy="5078313"/>
          </a:xfrm>
          <a:prstGeom prst="rect">
            <a:avLst/>
          </a:prstGeom>
          <a:noFill/>
        </p:spPr>
        <p:txBody>
          <a:bodyPr wrap="square">
            <a:spAutoFit/>
          </a:bodyPr>
          <a:lstStyle/>
          <a:p>
            <a:r>
              <a:rPr lang="en-US" sz="2000" b="0" i="0" dirty="0">
                <a:effectLst/>
                <a:latin typeface="-apple-system"/>
              </a:rPr>
              <a:t>One Key Goal of </a:t>
            </a:r>
            <a:r>
              <a:rPr lang="en-US" sz="2000" i="0" dirty="0">
                <a:effectLst/>
                <a:latin typeface="-apple-system"/>
                <a:hlinkClick r:id="rId4"/>
              </a:rPr>
              <a:t>Rotary International</a:t>
            </a:r>
            <a:r>
              <a:rPr lang="en-US" sz="2000" b="0" i="0" dirty="0">
                <a:effectLst/>
                <a:latin typeface="-apple-system"/>
              </a:rPr>
              <a:t> is to </a:t>
            </a:r>
            <a:r>
              <a:rPr lang="en-US" sz="2400" b="1" i="0" dirty="0">
                <a:effectLst/>
                <a:latin typeface="-apple-system"/>
              </a:rPr>
              <a:t>ERADICATE POLIO </a:t>
            </a:r>
            <a:r>
              <a:rPr lang="en-US" sz="2000" b="0" i="0" dirty="0">
                <a:effectLst/>
                <a:latin typeface="-apple-system"/>
              </a:rPr>
              <a:t>around the world.</a:t>
            </a:r>
            <a:br>
              <a:rPr lang="en-US" sz="2000" dirty="0"/>
            </a:br>
            <a:r>
              <a:rPr lang="en-US" sz="2400" b="1" i="0" dirty="0">
                <a:effectLst/>
                <a:latin typeface="-apple-system"/>
              </a:rPr>
              <a:t>This Sunday December 11, from 09:00 AM to 06:00 PM</a:t>
            </a:r>
            <a:r>
              <a:rPr lang="en-US" sz="2000" b="0" i="0" dirty="0">
                <a:effectLst/>
                <a:latin typeface="-apple-system"/>
              </a:rPr>
              <a:t> the French Bazaar will be host at the Key Biscayne Village Green.</a:t>
            </a:r>
            <a:br>
              <a:rPr lang="en-US" sz="2000" dirty="0"/>
            </a:br>
            <a:r>
              <a:rPr lang="en-US" sz="2000" i="0" dirty="0">
                <a:effectLst/>
                <a:latin typeface="-apple-system"/>
                <a:hlinkClick r:id="rId5"/>
              </a:rPr>
              <a:t>Rotary Club of Key Biscayne</a:t>
            </a:r>
            <a:r>
              <a:rPr lang="en-US" sz="2000" b="0" i="0" dirty="0">
                <a:effectLst/>
                <a:latin typeface="-apple-system"/>
              </a:rPr>
              <a:t> will have a stand at the event offering: the </a:t>
            </a:r>
            <a:r>
              <a:rPr lang="en-US" sz="2400" b="1" i="0" dirty="0">
                <a:effectLst/>
                <a:latin typeface="-apple-system"/>
              </a:rPr>
              <a:t>Real Almond Cake </a:t>
            </a:r>
            <a:r>
              <a:rPr lang="en-US" sz="2000" b="0" i="0" dirty="0">
                <a:effectLst/>
                <a:latin typeface="-apple-system"/>
              </a:rPr>
              <a:t>from Chef </a:t>
            </a:r>
            <a:r>
              <a:rPr lang="en-US" sz="2000" i="0" dirty="0">
                <a:effectLst/>
                <a:latin typeface="-apple-system"/>
                <a:hlinkClick r:id="rId6"/>
              </a:rPr>
              <a:t>Zandra Zampieri-Kaparis</a:t>
            </a:r>
            <a:r>
              <a:rPr lang="en-US" sz="2000" b="0" i="0" dirty="0">
                <a:effectLst/>
                <a:latin typeface="-apple-system"/>
              </a:rPr>
              <a:t>, unique design </a:t>
            </a:r>
            <a:r>
              <a:rPr lang="en-US" sz="2400" b="1" dirty="0">
                <a:latin typeface="-apple-system"/>
              </a:rPr>
              <a:t>earrings</a:t>
            </a:r>
            <a:r>
              <a:rPr lang="en-US" sz="2000" b="0" i="0" dirty="0">
                <a:effectLst/>
                <a:latin typeface="-apple-system"/>
              </a:rPr>
              <a:t> from the artist </a:t>
            </a:r>
            <a:r>
              <a:rPr lang="en-US" sz="2000" i="0" dirty="0">
                <a:effectLst/>
                <a:latin typeface="-apple-system"/>
                <a:hlinkClick r:id="rId7"/>
              </a:rPr>
              <a:t>Bre Vassar</a:t>
            </a:r>
            <a:r>
              <a:rPr lang="en-US" sz="2000" b="0" i="0" dirty="0">
                <a:effectLst/>
                <a:latin typeface="-apple-system"/>
              </a:rPr>
              <a:t>, </a:t>
            </a:r>
            <a:r>
              <a:rPr lang="en-US" sz="2400" b="1" dirty="0">
                <a:latin typeface="-apple-system"/>
              </a:rPr>
              <a:t>Solar Lamps</a:t>
            </a:r>
            <a:r>
              <a:rPr lang="en-US" sz="2000" b="0" i="0" dirty="0">
                <a:effectLst/>
                <a:latin typeface="-apple-system"/>
              </a:rPr>
              <a:t>, and Christ</a:t>
            </a:r>
            <a:r>
              <a:rPr lang="en-US" sz="2400" b="1" dirty="0">
                <a:latin typeface="-apple-system"/>
              </a:rPr>
              <a:t>mas ornaments</a:t>
            </a:r>
            <a:r>
              <a:rPr lang="en-US" sz="2000" b="0" i="0" dirty="0">
                <a:effectLst/>
                <a:latin typeface="-apple-system"/>
              </a:rPr>
              <a:t>.</a:t>
            </a:r>
            <a:br>
              <a:rPr lang="en-US" sz="2000" dirty="0"/>
            </a:br>
            <a:r>
              <a:rPr lang="en-US" sz="2000" b="0" i="0" dirty="0">
                <a:effectLst/>
                <a:latin typeface="-apple-system"/>
              </a:rPr>
              <a:t>All proceeds will be applied to the </a:t>
            </a:r>
            <a:r>
              <a:rPr lang="en-US" sz="2000" i="0" dirty="0">
                <a:effectLst/>
                <a:latin typeface="-apple-system"/>
                <a:hlinkClick r:id="rId5"/>
              </a:rPr>
              <a:t>Rotary Club of Key Biscayne</a:t>
            </a:r>
            <a:r>
              <a:rPr lang="en-US" sz="2000" b="0" i="0" dirty="0">
                <a:effectLst/>
                <a:latin typeface="-apple-system"/>
              </a:rPr>
              <a:t> POLIO Program to contribute to the eradication of Polio around the world. Help us out in this initiative buying the quality products offered. </a:t>
            </a:r>
            <a:r>
              <a:rPr lang="en-US" sz="2000" b="1" i="0" dirty="0">
                <a:effectLst/>
                <a:latin typeface="-apple-system"/>
              </a:rPr>
              <a:t>YOU will make the difference!</a:t>
            </a:r>
            <a:endParaRPr lang="en-US" sz="2000" b="1" dirty="0"/>
          </a:p>
        </p:txBody>
      </p:sp>
    </p:spTree>
    <p:extLst>
      <p:ext uri="{BB962C8B-B14F-4D97-AF65-F5344CB8AC3E}">
        <p14:creationId xmlns:p14="http://schemas.microsoft.com/office/powerpoint/2010/main" val="1330921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10510</TotalTime>
  <Words>884</Words>
  <Application>Microsoft Macintosh PowerPoint</Application>
  <PresentationFormat>Widescreen</PresentationFormat>
  <Paragraphs>130</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-apple-system</vt:lpstr>
      <vt:lpstr>Arial</vt:lpstr>
      <vt:lpstr>Arial</vt:lpstr>
      <vt:lpstr>Calibri</vt:lpstr>
      <vt:lpstr>DIN Next LT W04 Light</vt:lpstr>
      <vt:lpstr>Times New Roman</vt:lpstr>
      <vt:lpstr>Office Theme</vt:lpstr>
      <vt:lpstr>PowerPoint Presentation</vt:lpstr>
      <vt:lpstr>OUR GOAL</vt:lpstr>
      <vt:lpstr>POLIO BY THE NUMBERS</vt:lpstr>
      <vt:lpstr>GOAL TRACKING</vt:lpstr>
      <vt:lpstr>CASES REPORTED</vt:lpstr>
      <vt:lpstr>No new Wild Polio cases reported this week</vt:lpstr>
      <vt:lpstr>Circulating Vaccine Derived Polio Cases</vt:lpstr>
      <vt:lpstr>The Final Two Polio Endemic Countries</vt:lpstr>
      <vt:lpstr>FRENCH CHRISTMAS MARKET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Omar Alvarez-Pousa</cp:lastModifiedBy>
  <cp:revision>175</cp:revision>
  <cp:lastPrinted>2019-12-04T20:41:25Z</cp:lastPrinted>
  <dcterms:created xsi:type="dcterms:W3CDTF">2019-11-18T03:22:22Z</dcterms:created>
  <dcterms:modified xsi:type="dcterms:W3CDTF">2022-12-08T23:29:27Z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