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/>
    <p:restoredTop sz="86577"/>
  </p:normalViewPr>
  <p:slideViewPr>
    <p:cSldViewPr snapToGrid="0">
      <p:cViewPr varScale="1">
        <p:scale>
          <a:sx n="105" d="100"/>
          <a:sy n="105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531A3-5D8D-4B9B-A6CB-39532EB660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442C0E-D067-43F7-966C-1BF5456866B2}">
      <dgm:prSet/>
      <dgm:spPr/>
      <dgm:t>
        <a:bodyPr/>
        <a:lstStyle/>
        <a:p>
          <a:r>
            <a:rPr lang="en-US" dirty="0"/>
            <a:t>Fails in the workplace</a:t>
          </a:r>
        </a:p>
      </dgm:t>
    </dgm:pt>
    <dgm:pt modelId="{96BBCBBE-7A35-47C0-A684-9CDEBF3FA1AF}" type="parTrans" cxnId="{3BC016EF-21D1-4217-AD13-E8AE170EA93F}">
      <dgm:prSet/>
      <dgm:spPr/>
      <dgm:t>
        <a:bodyPr/>
        <a:lstStyle/>
        <a:p>
          <a:endParaRPr lang="en-US"/>
        </a:p>
      </dgm:t>
    </dgm:pt>
    <dgm:pt modelId="{1213D3E7-D333-4A52-A14E-A3CC9E4D2DC2}" type="sibTrans" cxnId="{3BC016EF-21D1-4217-AD13-E8AE170EA93F}">
      <dgm:prSet/>
      <dgm:spPr/>
      <dgm:t>
        <a:bodyPr/>
        <a:lstStyle/>
        <a:p>
          <a:endParaRPr lang="en-US"/>
        </a:p>
      </dgm:t>
    </dgm:pt>
    <dgm:pt modelId="{9BD726AF-8411-40F4-B884-96FFDE0575C3}">
      <dgm:prSet/>
      <dgm:spPr/>
      <dgm:t>
        <a:bodyPr/>
        <a:lstStyle/>
        <a:p>
          <a:r>
            <a:rPr lang="en-US"/>
            <a:t>Have it </a:t>
          </a:r>
        </a:p>
      </dgm:t>
    </dgm:pt>
    <dgm:pt modelId="{08785722-6C4A-45E6-B0AE-CD11A55BF1A7}" type="parTrans" cxnId="{7F9865BE-4A19-46AD-BCAC-9CCDB91DBCBA}">
      <dgm:prSet/>
      <dgm:spPr/>
      <dgm:t>
        <a:bodyPr/>
        <a:lstStyle/>
        <a:p>
          <a:endParaRPr lang="en-US"/>
        </a:p>
      </dgm:t>
    </dgm:pt>
    <dgm:pt modelId="{9D095938-FBC6-44BC-930F-0792710A705C}" type="sibTrans" cxnId="{7F9865BE-4A19-46AD-BCAC-9CCDB91DBCBA}">
      <dgm:prSet/>
      <dgm:spPr/>
      <dgm:t>
        <a:bodyPr/>
        <a:lstStyle/>
        <a:p>
          <a:endParaRPr lang="en-US"/>
        </a:p>
      </dgm:t>
    </dgm:pt>
    <dgm:pt modelId="{CEE72475-14EE-49FE-9F83-52129A3658D0}">
      <dgm:prSet/>
      <dgm:spPr/>
      <dgm:t>
        <a:bodyPr/>
        <a:lstStyle/>
        <a:p>
          <a:r>
            <a:rPr lang="en-US"/>
            <a:t>Don’t have it</a:t>
          </a:r>
        </a:p>
      </dgm:t>
    </dgm:pt>
    <dgm:pt modelId="{D4353AC7-C742-4F13-B4D4-8F18D37882F0}" type="parTrans" cxnId="{2E8530CD-CF50-4F6D-96E5-3AD6BD416352}">
      <dgm:prSet/>
      <dgm:spPr/>
      <dgm:t>
        <a:bodyPr/>
        <a:lstStyle/>
        <a:p>
          <a:endParaRPr lang="en-US"/>
        </a:p>
      </dgm:t>
    </dgm:pt>
    <dgm:pt modelId="{5306CA66-C3C2-4B91-B7E8-738E00B6F673}" type="sibTrans" cxnId="{2E8530CD-CF50-4F6D-96E5-3AD6BD416352}">
      <dgm:prSet/>
      <dgm:spPr/>
      <dgm:t>
        <a:bodyPr/>
        <a:lstStyle/>
        <a:p>
          <a:endParaRPr lang="en-US"/>
        </a:p>
      </dgm:t>
    </dgm:pt>
    <dgm:pt modelId="{F7B36980-16B9-493D-A523-583F91ED48AE}">
      <dgm:prSet/>
      <dgm:spPr/>
      <dgm:t>
        <a:bodyPr/>
        <a:lstStyle/>
        <a:p>
          <a:r>
            <a:rPr lang="en-US"/>
            <a:t>Instead of ‘privilege,’ ‘Advantage’</a:t>
          </a:r>
        </a:p>
      </dgm:t>
    </dgm:pt>
    <dgm:pt modelId="{F68417F4-56C9-4C0E-B901-C881B4D39986}" type="parTrans" cxnId="{D6C4D46D-2FC8-4952-A26A-B931D21379DE}">
      <dgm:prSet/>
      <dgm:spPr/>
      <dgm:t>
        <a:bodyPr/>
        <a:lstStyle/>
        <a:p>
          <a:endParaRPr lang="en-US"/>
        </a:p>
      </dgm:t>
    </dgm:pt>
    <dgm:pt modelId="{33A3A277-135D-4A71-831F-69D6D8F49A38}" type="sibTrans" cxnId="{D6C4D46D-2FC8-4952-A26A-B931D21379DE}">
      <dgm:prSet/>
      <dgm:spPr/>
      <dgm:t>
        <a:bodyPr/>
        <a:lstStyle/>
        <a:p>
          <a:endParaRPr lang="en-US"/>
        </a:p>
      </dgm:t>
    </dgm:pt>
    <dgm:pt modelId="{DC894776-94F4-47EC-A7CF-960692214CC1}">
      <dgm:prSet/>
      <dgm:spPr/>
      <dgm:t>
        <a:bodyPr/>
        <a:lstStyle/>
        <a:p>
          <a:r>
            <a:rPr lang="en-US"/>
            <a:t>Earned</a:t>
          </a:r>
        </a:p>
      </dgm:t>
    </dgm:pt>
    <dgm:pt modelId="{CDF089FB-0BEE-4088-8182-ADD9CA81A379}" type="parTrans" cxnId="{FCDF7937-5F40-441E-A28F-2DBD8A84B36E}">
      <dgm:prSet/>
      <dgm:spPr/>
      <dgm:t>
        <a:bodyPr/>
        <a:lstStyle/>
        <a:p>
          <a:endParaRPr lang="en-US"/>
        </a:p>
      </dgm:t>
    </dgm:pt>
    <dgm:pt modelId="{F4CAF2E2-7DAB-4429-B7E9-583AA128694C}" type="sibTrans" cxnId="{FCDF7937-5F40-441E-A28F-2DBD8A84B36E}">
      <dgm:prSet/>
      <dgm:spPr/>
      <dgm:t>
        <a:bodyPr/>
        <a:lstStyle/>
        <a:p>
          <a:endParaRPr lang="en-US"/>
        </a:p>
      </dgm:t>
    </dgm:pt>
    <dgm:pt modelId="{FB692FF4-3012-46BF-9857-2C52B37AD152}">
      <dgm:prSet/>
      <dgm:spPr/>
      <dgm:t>
        <a:bodyPr/>
        <a:lstStyle/>
        <a:p>
          <a:r>
            <a:rPr lang="en-US"/>
            <a:t>Unearned</a:t>
          </a:r>
        </a:p>
      </dgm:t>
    </dgm:pt>
    <dgm:pt modelId="{E3BBF6BD-5FB3-4AB1-8B5E-46B07184EC17}" type="parTrans" cxnId="{4B9A9CC5-7E14-44A6-9D48-27E57B08E02E}">
      <dgm:prSet/>
      <dgm:spPr/>
      <dgm:t>
        <a:bodyPr/>
        <a:lstStyle/>
        <a:p>
          <a:endParaRPr lang="en-US"/>
        </a:p>
      </dgm:t>
    </dgm:pt>
    <dgm:pt modelId="{38E767EA-BA8C-438D-A550-3A3388C5D521}" type="sibTrans" cxnId="{4B9A9CC5-7E14-44A6-9D48-27E57B08E02E}">
      <dgm:prSet/>
      <dgm:spPr/>
      <dgm:t>
        <a:bodyPr/>
        <a:lstStyle/>
        <a:p>
          <a:endParaRPr lang="en-US"/>
        </a:p>
      </dgm:t>
    </dgm:pt>
    <dgm:pt modelId="{DCA9B326-579D-6C45-BBD0-9F03ECAEF597}" type="pres">
      <dgm:prSet presAssocID="{AC3531A3-5D8D-4B9B-A6CB-39532EB660D8}" presName="linear" presStyleCnt="0">
        <dgm:presLayoutVars>
          <dgm:animLvl val="lvl"/>
          <dgm:resizeHandles val="exact"/>
        </dgm:presLayoutVars>
      </dgm:prSet>
      <dgm:spPr/>
    </dgm:pt>
    <dgm:pt modelId="{33412EEC-5B80-D44A-A626-841DDAD666FF}" type="pres">
      <dgm:prSet presAssocID="{C2442C0E-D067-43F7-966C-1BF5456866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5BAC0DC-6A79-E649-B3ED-94C04C9CFD68}" type="pres">
      <dgm:prSet presAssocID="{C2442C0E-D067-43F7-966C-1BF5456866B2}" presName="childText" presStyleLbl="revTx" presStyleIdx="0" presStyleCnt="2">
        <dgm:presLayoutVars>
          <dgm:bulletEnabled val="1"/>
        </dgm:presLayoutVars>
      </dgm:prSet>
      <dgm:spPr/>
    </dgm:pt>
    <dgm:pt modelId="{40F3F437-BDC1-6348-9565-BE5FE11DCBAB}" type="pres">
      <dgm:prSet presAssocID="{F7B36980-16B9-493D-A523-583F91ED48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54F7A3-70B2-2F40-8DA0-4DBFAE0F39DD}" type="pres">
      <dgm:prSet presAssocID="{F7B36980-16B9-493D-A523-583F91ED48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3DA60E-98DC-5847-B621-30FDCAF2D416}" type="presOf" srcId="{AC3531A3-5D8D-4B9B-A6CB-39532EB660D8}" destId="{DCA9B326-579D-6C45-BBD0-9F03ECAEF597}" srcOrd="0" destOrd="0" presId="urn:microsoft.com/office/officeart/2005/8/layout/vList2"/>
    <dgm:cxn modelId="{FCDF7937-5F40-441E-A28F-2DBD8A84B36E}" srcId="{F7B36980-16B9-493D-A523-583F91ED48AE}" destId="{DC894776-94F4-47EC-A7CF-960692214CC1}" srcOrd="0" destOrd="0" parTransId="{CDF089FB-0BEE-4088-8182-ADD9CA81A379}" sibTransId="{F4CAF2E2-7DAB-4429-B7E9-583AA128694C}"/>
    <dgm:cxn modelId="{C94ADD46-6A99-7F40-85B8-E67B17B4D213}" type="presOf" srcId="{FB692FF4-3012-46BF-9857-2C52B37AD152}" destId="{8554F7A3-70B2-2F40-8DA0-4DBFAE0F39DD}" srcOrd="0" destOrd="1" presId="urn:microsoft.com/office/officeart/2005/8/layout/vList2"/>
    <dgm:cxn modelId="{D6C4D46D-2FC8-4952-A26A-B931D21379DE}" srcId="{AC3531A3-5D8D-4B9B-A6CB-39532EB660D8}" destId="{F7B36980-16B9-493D-A523-583F91ED48AE}" srcOrd="1" destOrd="0" parTransId="{F68417F4-56C9-4C0E-B901-C881B4D39986}" sibTransId="{33A3A277-135D-4A71-831F-69D6D8F49A38}"/>
    <dgm:cxn modelId="{DB513C86-3181-F64B-A32B-81984FF42144}" type="presOf" srcId="{CEE72475-14EE-49FE-9F83-52129A3658D0}" destId="{75BAC0DC-6A79-E649-B3ED-94C04C9CFD68}" srcOrd="0" destOrd="1" presId="urn:microsoft.com/office/officeart/2005/8/layout/vList2"/>
    <dgm:cxn modelId="{69AD7DA1-577A-9B4B-988B-EB9BA21ADE06}" type="presOf" srcId="{DC894776-94F4-47EC-A7CF-960692214CC1}" destId="{8554F7A3-70B2-2F40-8DA0-4DBFAE0F39DD}" srcOrd="0" destOrd="0" presId="urn:microsoft.com/office/officeart/2005/8/layout/vList2"/>
    <dgm:cxn modelId="{3DA549B1-E1D4-D74F-B89C-81DDD95D0501}" type="presOf" srcId="{C2442C0E-D067-43F7-966C-1BF5456866B2}" destId="{33412EEC-5B80-D44A-A626-841DDAD666FF}" srcOrd="0" destOrd="0" presId="urn:microsoft.com/office/officeart/2005/8/layout/vList2"/>
    <dgm:cxn modelId="{7F9865BE-4A19-46AD-BCAC-9CCDB91DBCBA}" srcId="{C2442C0E-D067-43F7-966C-1BF5456866B2}" destId="{9BD726AF-8411-40F4-B884-96FFDE0575C3}" srcOrd="0" destOrd="0" parTransId="{08785722-6C4A-45E6-B0AE-CD11A55BF1A7}" sibTransId="{9D095938-FBC6-44BC-930F-0792710A705C}"/>
    <dgm:cxn modelId="{4B9A9CC5-7E14-44A6-9D48-27E57B08E02E}" srcId="{F7B36980-16B9-493D-A523-583F91ED48AE}" destId="{FB692FF4-3012-46BF-9857-2C52B37AD152}" srcOrd="1" destOrd="0" parTransId="{E3BBF6BD-5FB3-4AB1-8B5E-46B07184EC17}" sibTransId="{38E767EA-BA8C-438D-A550-3A3388C5D521}"/>
    <dgm:cxn modelId="{11BAE9C6-E677-C640-BE7F-019355FB6521}" type="presOf" srcId="{9BD726AF-8411-40F4-B884-96FFDE0575C3}" destId="{75BAC0DC-6A79-E649-B3ED-94C04C9CFD68}" srcOrd="0" destOrd="0" presId="urn:microsoft.com/office/officeart/2005/8/layout/vList2"/>
    <dgm:cxn modelId="{F80EE3C7-E8D6-E041-BE35-1A362E6B1950}" type="presOf" srcId="{F7B36980-16B9-493D-A523-583F91ED48AE}" destId="{40F3F437-BDC1-6348-9565-BE5FE11DCBAB}" srcOrd="0" destOrd="0" presId="urn:microsoft.com/office/officeart/2005/8/layout/vList2"/>
    <dgm:cxn modelId="{2E8530CD-CF50-4F6D-96E5-3AD6BD416352}" srcId="{C2442C0E-D067-43F7-966C-1BF5456866B2}" destId="{CEE72475-14EE-49FE-9F83-52129A3658D0}" srcOrd="1" destOrd="0" parTransId="{D4353AC7-C742-4F13-B4D4-8F18D37882F0}" sibTransId="{5306CA66-C3C2-4B91-B7E8-738E00B6F673}"/>
    <dgm:cxn modelId="{3BC016EF-21D1-4217-AD13-E8AE170EA93F}" srcId="{AC3531A3-5D8D-4B9B-A6CB-39532EB660D8}" destId="{C2442C0E-D067-43F7-966C-1BF5456866B2}" srcOrd="0" destOrd="0" parTransId="{96BBCBBE-7A35-47C0-A684-9CDEBF3FA1AF}" sibTransId="{1213D3E7-D333-4A52-A14E-A3CC9E4D2DC2}"/>
    <dgm:cxn modelId="{1D32ACA5-4E97-5C49-B8D6-F66E26192A21}" type="presParOf" srcId="{DCA9B326-579D-6C45-BBD0-9F03ECAEF597}" destId="{33412EEC-5B80-D44A-A626-841DDAD666FF}" srcOrd="0" destOrd="0" presId="urn:microsoft.com/office/officeart/2005/8/layout/vList2"/>
    <dgm:cxn modelId="{69D916A9-6D18-ED44-A4C8-D769FEAD4721}" type="presParOf" srcId="{DCA9B326-579D-6C45-BBD0-9F03ECAEF597}" destId="{75BAC0DC-6A79-E649-B3ED-94C04C9CFD68}" srcOrd="1" destOrd="0" presId="urn:microsoft.com/office/officeart/2005/8/layout/vList2"/>
    <dgm:cxn modelId="{70DDE1AA-3148-4B4F-9CFC-ECAA09141612}" type="presParOf" srcId="{DCA9B326-579D-6C45-BBD0-9F03ECAEF597}" destId="{40F3F437-BDC1-6348-9565-BE5FE11DCBAB}" srcOrd="2" destOrd="0" presId="urn:microsoft.com/office/officeart/2005/8/layout/vList2"/>
    <dgm:cxn modelId="{FE24FE51-BFA1-0041-A794-3918D740F7D4}" type="presParOf" srcId="{DCA9B326-579D-6C45-BBD0-9F03ECAEF597}" destId="{8554F7A3-70B2-2F40-8DA0-4DBFAE0F39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12EEC-5B80-D44A-A626-841DDAD666FF}">
      <dsp:nvSpPr>
        <dsp:cNvPr id="0" name=""/>
        <dsp:cNvSpPr/>
      </dsp:nvSpPr>
      <dsp:spPr>
        <a:xfrm>
          <a:off x="0" y="66942"/>
          <a:ext cx="6525661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Fails in the workplace</a:t>
          </a:r>
        </a:p>
      </dsp:txBody>
      <dsp:txXfrm>
        <a:off x="63994" y="130936"/>
        <a:ext cx="6397673" cy="1182942"/>
      </dsp:txXfrm>
    </dsp:sp>
    <dsp:sp modelId="{75BAC0DC-6A79-E649-B3ED-94C04C9CFD68}">
      <dsp:nvSpPr>
        <dsp:cNvPr id="0" name=""/>
        <dsp:cNvSpPr/>
      </dsp:nvSpPr>
      <dsp:spPr>
        <a:xfrm>
          <a:off x="0" y="1377872"/>
          <a:ext cx="6525661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Have it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Don’t have it</a:t>
          </a:r>
        </a:p>
      </dsp:txBody>
      <dsp:txXfrm>
        <a:off x="0" y="1377872"/>
        <a:ext cx="6525661" cy="888030"/>
      </dsp:txXfrm>
    </dsp:sp>
    <dsp:sp modelId="{40F3F437-BDC1-6348-9565-BE5FE11DCBAB}">
      <dsp:nvSpPr>
        <dsp:cNvPr id="0" name=""/>
        <dsp:cNvSpPr/>
      </dsp:nvSpPr>
      <dsp:spPr>
        <a:xfrm>
          <a:off x="0" y="2265902"/>
          <a:ext cx="6525661" cy="1310930"/>
        </a:xfrm>
        <a:prstGeom prst="roundRect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Instead of ‘privilege,’ ‘Advantage’</a:t>
          </a:r>
        </a:p>
      </dsp:txBody>
      <dsp:txXfrm>
        <a:off x="63994" y="2329896"/>
        <a:ext cx="6397673" cy="1182942"/>
      </dsp:txXfrm>
    </dsp:sp>
    <dsp:sp modelId="{8554F7A3-70B2-2F40-8DA0-4DBFAE0F39DD}">
      <dsp:nvSpPr>
        <dsp:cNvPr id="0" name=""/>
        <dsp:cNvSpPr/>
      </dsp:nvSpPr>
      <dsp:spPr>
        <a:xfrm>
          <a:off x="0" y="3576832"/>
          <a:ext cx="6525661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1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Earned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Unearned</a:t>
          </a:r>
        </a:p>
      </dsp:txBody>
      <dsp:txXfrm>
        <a:off x="0" y="3576832"/>
        <a:ext cx="6525661" cy="888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EAA1-22D1-804A-8407-555BD0DBA18D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4B5D-61F6-AD4F-9578-45C468739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breath – Let’s make it real</a:t>
            </a:r>
          </a:p>
          <a:p>
            <a:endParaRPr lang="en-US" dirty="0"/>
          </a:p>
          <a:p>
            <a:r>
              <a:rPr lang="en-US" dirty="0"/>
              <a:t>Where do you sit?</a:t>
            </a:r>
          </a:p>
          <a:p>
            <a:r>
              <a:rPr lang="en-US" dirty="0"/>
              <a:t>Who do you hire? Coach? Mentor? </a:t>
            </a:r>
          </a:p>
          <a:p>
            <a:r>
              <a:rPr lang="en-US" dirty="0"/>
              <a:t>What are the business impacts of having a diverse team? Inclusive team? </a:t>
            </a:r>
          </a:p>
          <a:p>
            <a:r>
              <a:rPr lang="en-US" dirty="0"/>
              <a:t>How does it contribute to the Rotary Mission?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mission is to promote peace, to fight disease, to provide clean water, sanitation and hygiene, to protect mothers and children, to support education and to grow local economies.</a:t>
            </a:r>
          </a:p>
          <a:p>
            <a:endParaRPr lang="en-US" dirty="0"/>
          </a:p>
          <a:p>
            <a:r>
              <a:rPr lang="en-US" dirty="0"/>
              <a:t>Talking about this is….</a:t>
            </a:r>
          </a:p>
          <a:p>
            <a:r>
              <a:rPr lang="en-US" dirty="0"/>
              <a:t>Why is this hard to talk about?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94B5D-61F6-AD4F-9578-45C468739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from Robert to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94B5D-61F6-AD4F-9578-45C468739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model</a:t>
            </a:r>
          </a:p>
          <a:p>
            <a:endParaRPr lang="en-US" dirty="0"/>
          </a:p>
          <a:p>
            <a:r>
              <a:rPr lang="en-US" dirty="0"/>
              <a:t>Chris’s unearned advantages – yes in NY , but are they still in south Florida?</a:t>
            </a:r>
          </a:p>
          <a:p>
            <a:endParaRPr lang="en-US" dirty="0"/>
          </a:p>
          <a:p>
            <a:r>
              <a:rPr lang="en-US" dirty="0"/>
              <a:t>The role of ‘lived experience’ – instead of Rachel or Tucker or the radio personality, what is your actual lived experience?</a:t>
            </a:r>
          </a:p>
          <a:p>
            <a:endParaRPr lang="en-US" dirty="0"/>
          </a:p>
          <a:p>
            <a:r>
              <a:rPr lang="en-US" dirty="0"/>
              <a:t>How hard is it to accept that someone else’s lived experience is different from your own because of who they are or where they’re from?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94B5D-61F6-AD4F-9578-45C468739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  <a:p>
            <a:endParaRPr lang="en-US" dirty="0"/>
          </a:p>
          <a:p>
            <a:r>
              <a:rPr lang="en-US" dirty="0"/>
              <a:t>Recognize - sympathy, empathy, compassion</a:t>
            </a:r>
          </a:p>
          <a:p>
            <a:r>
              <a:rPr lang="en-US" dirty="0"/>
              <a:t>Working with – growth mindset – attempt, fail, learn, succeed</a:t>
            </a:r>
          </a:p>
          <a:p>
            <a:r>
              <a:rPr lang="en-US" dirty="0"/>
              <a:t>Awareness – model</a:t>
            </a:r>
          </a:p>
          <a:p>
            <a:r>
              <a:rPr lang="en-US" dirty="0"/>
              <a:t>As leaders and owners – don’t underestimate the impact you have every day – “benefit of the doubt” “coaching, mentoring, power of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94B5D-61F6-AD4F-9578-45C468739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2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2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oT_O13EZA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ead.fiu.ed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249AEAE-DEC6-34C7-67EB-E63E6D19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67" r="-1" b="140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A72B0-6D60-1EE6-EDE6-D45637E07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There’s an Elephant in the Room…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B92C2-D4AF-04A0-A0F1-22F266359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942" y="3340851"/>
            <a:ext cx="7352179" cy="2420462"/>
          </a:xfrm>
        </p:spPr>
        <p:txBody>
          <a:bodyPr anchor="t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f you find discussions of inequality to be painful, aggravating, exhausting, or even scary, it’s time to explore the elephant.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2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C73EA-CBC8-666C-97EA-8001D9F2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Chris Altizer, MBA, MA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56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7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382C4-2A7E-6702-9DD7-D5E92949631C}"/>
              </a:ext>
            </a:extLst>
          </p:cNvPr>
          <p:cNvSpPr txBox="1"/>
          <p:nvPr/>
        </p:nvSpPr>
        <p:spPr>
          <a:xfrm>
            <a:off x="482482" y="2029206"/>
            <a:ext cx="5613519" cy="3958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Retired and Recovering HR Executive – Pfizer, Aetna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Thrice-published Author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Adjunct Faculty, Florida International University, Global Leadership &amp; Management Dept.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Faculty Fellow – FIU Center for Leadership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Executive Coach – </a:t>
            </a:r>
            <a:r>
              <a:rPr lang="en-US" dirty="0" err="1">
                <a:solidFill>
                  <a:schemeClr val="tx2"/>
                </a:solidFill>
              </a:rPr>
              <a:t>Altizer</a:t>
            </a:r>
            <a:r>
              <a:rPr lang="en-US" dirty="0">
                <a:solidFill>
                  <a:schemeClr val="tx2"/>
                </a:solidFill>
              </a:rPr>
              <a:t> Performance Partners, LLC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MBSR Teacher – Univ. Cal. San Diego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Aerial Yoga Teacher – </a:t>
            </a:r>
            <a:r>
              <a:rPr lang="en-US" dirty="0" err="1">
                <a:solidFill>
                  <a:schemeClr val="tx2"/>
                </a:solidFill>
              </a:rPr>
              <a:t>Ayama</a:t>
            </a:r>
            <a:r>
              <a:rPr lang="en-US" dirty="0">
                <a:solidFill>
                  <a:schemeClr val="tx2"/>
                </a:solidFill>
              </a:rPr>
              <a:t> Yoga NMB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dirty="0">
                <a:solidFill>
                  <a:schemeClr val="tx2"/>
                </a:solidFill>
              </a:rPr>
              <a:t>5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Degree Black Belt, </a:t>
            </a:r>
            <a:r>
              <a:rPr lang="en-US" dirty="0" err="1">
                <a:solidFill>
                  <a:schemeClr val="tx2"/>
                </a:solidFill>
              </a:rPr>
              <a:t>Isshinryu</a:t>
            </a:r>
            <a:r>
              <a:rPr lang="en-US" dirty="0">
                <a:solidFill>
                  <a:schemeClr val="tx2"/>
                </a:solidFill>
              </a:rPr>
              <a:t> Karate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200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4" descr="A person standing in front of 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A8EC558-E804-4C1D-D814-8BED19281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8" r="14008" b="-2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41" name="Rectangle 240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D435E-2006-CC97-EE77-8BFCECC5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441" y="1179144"/>
            <a:ext cx="5634751" cy="3074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Talking About Diversity, Equity, Inclusion Is…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B0FD9CD4-1DEA-4176-A124-D8917EB46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45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1F75336-B532-4E6E-95DF-0A6F2597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BE555E63-8756-4B01-A8E6-1E6C24E6C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">
              <a:extLst>
                <a:ext uri="{FF2B5EF4-FFF2-40B4-BE49-F238E27FC236}">
                  <a16:creationId xmlns:a16="http://schemas.microsoft.com/office/drawing/2014/main" id="{9A6E7B09-D1D2-4BD6-AC74-B96A66F74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">
              <a:extLst>
                <a:ext uri="{FF2B5EF4-FFF2-40B4-BE49-F238E27FC236}">
                  <a16:creationId xmlns:a16="http://schemas.microsoft.com/office/drawing/2014/main" id="{34928232-787D-47D4-AC4D-2049EDBE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5">
              <a:extLst>
                <a:ext uri="{FF2B5EF4-FFF2-40B4-BE49-F238E27FC236}">
                  <a16:creationId xmlns:a16="http://schemas.microsoft.com/office/drawing/2014/main" id="{149A4B36-376B-47C4-95F0-709DE089D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8">
              <a:extLst>
                <a:ext uri="{FF2B5EF4-FFF2-40B4-BE49-F238E27FC236}">
                  <a16:creationId xmlns:a16="http://schemas.microsoft.com/office/drawing/2014/main" id="{E070C64A-1BAE-4811-955E-31635E29D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9">
              <a:extLst>
                <a:ext uri="{FF2B5EF4-FFF2-40B4-BE49-F238E27FC236}">
                  <a16:creationId xmlns:a16="http://schemas.microsoft.com/office/drawing/2014/main" id="{519D20CC-9F17-48D7-AC77-49664423A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0">
              <a:extLst>
                <a:ext uri="{FF2B5EF4-FFF2-40B4-BE49-F238E27FC236}">
                  <a16:creationId xmlns:a16="http://schemas.microsoft.com/office/drawing/2014/main" id="{FC0486F3-C6B9-48A6-BC5A-AA2F68A67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2">
              <a:extLst>
                <a:ext uri="{FF2B5EF4-FFF2-40B4-BE49-F238E27FC236}">
                  <a16:creationId xmlns:a16="http://schemas.microsoft.com/office/drawing/2014/main" id="{B8425C2E-7DD6-4BF4-A1C0-B2B6D5659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">
              <a:extLst>
                <a:ext uri="{FF2B5EF4-FFF2-40B4-BE49-F238E27FC236}">
                  <a16:creationId xmlns:a16="http://schemas.microsoft.com/office/drawing/2014/main" id="{5195E044-A159-4CBB-A35F-9F444DB7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6">
              <a:extLst>
                <a:ext uri="{FF2B5EF4-FFF2-40B4-BE49-F238E27FC236}">
                  <a16:creationId xmlns:a16="http://schemas.microsoft.com/office/drawing/2014/main" id="{2EC06385-5581-419E-A894-A9E994F98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7">
              <a:extLst>
                <a:ext uri="{FF2B5EF4-FFF2-40B4-BE49-F238E27FC236}">
                  <a16:creationId xmlns:a16="http://schemas.microsoft.com/office/drawing/2014/main" id="{C2001B12-0A79-413A-A98A-8FFDC6FCD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8">
              <a:extLst>
                <a:ext uri="{FF2B5EF4-FFF2-40B4-BE49-F238E27FC236}">
                  <a16:creationId xmlns:a16="http://schemas.microsoft.com/office/drawing/2014/main" id="{275A5D12-68D1-44C8-8CE4-E06AF560E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0">
              <a:extLst>
                <a:ext uri="{FF2B5EF4-FFF2-40B4-BE49-F238E27FC236}">
                  <a16:creationId xmlns:a16="http://schemas.microsoft.com/office/drawing/2014/main" id="{A1382B02-AE11-4365-842E-7C1C6D0A2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3">
              <a:extLst>
                <a:ext uri="{FF2B5EF4-FFF2-40B4-BE49-F238E27FC236}">
                  <a16:creationId xmlns:a16="http://schemas.microsoft.com/office/drawing/2014/main" id="{E53E7D50-99B3-45E7-A598-F6AF083BF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956CF73D-C95E-4B57-BCFB-CEECC226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2">
              <a:extLst>
                <a:ext uri="{FF2B5EF4-FFF2-40B4-BE49-F238E27FC236}">
                  <a16:creationId xmlns:a16="http://schemas.microsoft.com/office/drawing/2014/main" id="{234C9590-DD2B-49D7-9229-332806DFF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3">
              <a:extLst>
                <a:ext uri="{FF2B5EF4-FFF2-40B4-BE49-F238E27FC236}">
                  <a16:creationId xmlns:a16="http://schemas.microsoft.com/office/drawing/2014/main" id="{8FAFC176-D2CC-4A8C-81EA-FA2864E03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4">
              <a:extLst>
                <a:ext uri="{FF2B5EF4-FFF2-40B4-BE49-F238E27FC236}">
                  <a16:creationId xmlns:a16="http://schemas.microsoft.com/office/drawing/2014/main" id="{519B8C77-FE73-4623-97AA-C7E53D88E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5">
              <a:extLst>
                <a:ext uri="{FF2B5EF4-FFF2-40B4-BE49-F238E27FC236}">
                  <a16:creationId xmlns:a16="http://schemas.microsoft.com/office/drawing/2014/main" id="{1953E369-1BB2-4810-A780-1B8F749D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6">
              <a:extLst>
                <a:ext uri="{FF2B5EF4-FFF2-40B4-BE49-F238E27FC236}">
                  <a16:creationId xmlns:a16="http://schemas.microsoft.com/office/drawing/2014/main" id="{11D65D2F-7062-49ED-8281-8CF9BD08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7">
              <a:extLst>
                <a:ext uri="{FF2B5EF4-FFF2-40B4-BE49-F238E27FC236}">
                  <a16:creationId xmlns:a16="http://schemas.microsoft.com/office/drawing/2014/main" id="{8E4A3AE4-7E0D-4B3B-8015-AFD4FF517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9">
              <a:extLst>
                <a:ext uri="{FF2B5EF4-FFF2-40B4-BE49-F238E27FC236}">
                  <a16:creationId xmlns:a16="http://schemas.microsoft.com/office/drawing/2014/main" id="{29ABA55F-AE0C-4E1A-803C-45CCB5610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0">
              <a:extLst>
                <a:ext uri="{FF2B5EF4-FFF2-40B4-BE49-F238E27FC236}">
                  <a16:creationId xmlns:a16="http://schemas.microsoft.com/office/drawing/2014/main" id="{5767314E-D145-47A5-8C4B-C9686003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1">
              <a:extLst>
                <a:ext uri="{FF2B5EF4-FFF2-40B4-BE49-F238E27FC236}">
                  <a16:creationId xmlns:a16="http://schemas.microsoft.com/office/drawing/2014/main" id="{2E438CDE-641E-4AB1-8C46-E336B360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8">
              <a:extLst>
                <a:ext uri="{FF2B5EF4-FFF2-40B4-BE49-F238E27FC236}">
                  <a16:creationId xmlns:a16="http://schemas.microsoft.com/office/drawing/2014/main" id="{56483294-E4DD-4DDE-B4E2-29DB724C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9">
              <a:extLst>
                <a:ext uri="{FF2B5EF4-FFF2-40B4-BE49-F238E27FC236}">
                  <a16:creationId xmlns:a16="http://schemas.microsoft.com/office/drawing/2014/main" id="{28FD6E08-8ABE-458A-80DF-F40C0020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0">
              <a:extLst>
                <a:ext uri="{FF2B5EF4-FFF2-40B4-BE49-F238E27FC236}">
                  <a16:creationId xmlns:a16="http://schemas.microsoft.com/office/drawing/2014/main" id="{976649D9-004E-4B41-8B10-922D6DD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1">
              <a:extLst>
                <a:ext uri="{FF2B5EF4-FFF2-40B4-BE49-F238E27FC236}">
                  <a16:creationId xmlns:a16="http://schemas.microsoft.com/office/drawing/2014/main" id="{E0D3F74F-5528-4D86-813C-F69D75245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2">
              <a:extLst>
                <a:ext uri="{FF2B5EF4-FFF2-40B4-BE49-F238E27FC236}">
                  <a16:creationId xmlns:a16="http://schemas.microsoft.com/office/drawing/2014/main" id="{DF9EC240-FE22-4E9D-B7C4-AD06B6BE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83">
              <a:extLst>
                <a:ext uri="{FF2B5EF4-FFF2-40B4-BE49-F238E27FC236}">
                  <a16:creationId xmlns:a16="http://schemas.microsoft.com/office/drawing/2014/main" id="{E681EFC1-C397-4B9A-878D-D01B8C507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4">
              <a:extLst>
                <a:ext uri="{FF2B5EF4-FFF2-40B4-BE49-F238E27FC236}">
                  <a16:creationId xmlns:a16="http://schemas.microsoft.com/office/drawing/2014/main" id="{51CB9B53-43E7-4A8F-8677-D32EC22C2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6">
              <a:extLst>
                <a:ext uri="{FF2B5EF4-FFF2-40B4-BE49-F238E27FC236}">
                  <a16:creationId xmlns:a16="http://schemas.microsoft.com/office/drawing/2014/main" id="{8353F6DD-878C-4EBE-AC93-F386AF68D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9">
              <a:extLst>
                <a:ext uri="{FF2B5EF4-FFF2-40B4-BE49-F238E27FC236}">
                  <a16:creationId xmlns:a16="http://schemas.microsoft.com/office/drawing/2014/main" id="{80A6635F-ED11-4088-B349-671ABDDCC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90">
              <a:extLst>
                <a:ext uri="{FF2B5EF4-FFF2-40B4-BE49-F238E27FC236}">
                  <a16:creationId xmlns:a16="http://schemas.microsoft.com/office/drawing/2014/main" id="{DD9B1267-9628-4F71-BA07-AEE32C257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5">
              <a:extLst>
                <a:ext uri="{FF2B5EF4-FFF2-40B4-BE49-F238E27FC236}">
                  <a16:creationId xmlns:a16="http://schemas.microsoft.com/office/drawing/2014/main" id="{88F6749D-9632-4CAA-850B-611BA6CA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6">
              <a:extLst>
                <a:ext uri="{FF2B5EF4-FFF2-40B4-BE49-F238E27FC236}">
                  <a16:creationId xmlns:a16="http://schemas.microsoft.com/office/drawing/2014/main" id="{92877B9F-7690-462E-AD03-E9D1E8E5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7">
              <a:extLst>
                <a:ext uri="{FF2B5EF4-FFF2-40B4-BE49-F238E27FC236}">
                  <a16:creationId xmlns:a16="http://schemas.microsoft.com/office/drawing/2014/main" id="{948A9550-4D69-488A-BDBB-A35D897EB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8">
              <a:extLst>
                <a:ext uri="{FF2B5EF4-FFF2-40B4-BE49-F238E27FC236}">
                  <a16:creationId xmlns:a16="http://schemas.microsoft.com/office/drawing/2014/main" id="{609D73EB-3820-4A95-B6B9-ADCBFE0B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9">
              <a:extLst>
                <a:ext uri="{FF2B5EF4-FFF2-40B4-BE49-F238E27FC236}">
                  <a16:creationId xmlns:a16="http://schemas.microsoft.com/office/drawing/2014/main" id="{87F5523B-7BF8-4F16-A8F0-A7C7912AE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0">
              <a:extLst>
                <a:ext uri="{FF2B5EF4-FFF2-40B4-BE49-F238E27FC236}">
                  <a16:creationId xmlns:a16="http://schemas.microsoft.com/office/drawing/2014/main" id="{AA3DA9D2-4C11-4DB9-881C-478777CF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1">
              <a:extLst>
                <a:ext uri="{FF2B5EF4-FFF2-40B4-BE49-F238E27FC236}">
                  <a16:creationId xmlns:a16="http://schemas.microsoft.com/office/drawing/2014/main" id="{B9C8487B-850D-4F0F-85EA-DBDA55364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2">
              <a:extLst>
                <a:ext uri="{FF2B5EF4-FFF2-40B4-BE49-F238E27FC236}">
                  <a16:creationId xmlns:a16="http://schemas.microsoft.com/office/drawing/2014/main" id="{6C88A281-7EEC-4C3F-AD2B-15B6F3F1C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22">
              <a:extLst>
                <a:ext uri="{FF2B5EF4-FFF2-40B4-BE49-F238E27FC236}">
                  <a16:creationId xmlns:a16="http://schemas.microsoft.com/office/drawing/2014/main" id="{1FC1A962-0075-4190-9381-97928DFB0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23">
              <a:extLst>
                <a:ext uri="{FF2B5EF4-FFF2-40B4-BE49-F238E27FC236}">
                  <a16:creationId xmlns:a16="http://schemas.microsoft.com/office/drawing/2014/main" id="{FC5663AB-2E5B-4AB0-9FF6-FA4BA81BA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30">
              <a:extLst>
                <a:ext uri="{FF2B5EF4-FFF2-40B4-BE49-F238E27FC236}">
                  <a16:creationId xmlns:a16="http://schemas.microsoft.com/office/drawing/2014/main" id="{A1557E99-5074-480D-BD3B-B4001B060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1">
              <a:extLst>
                <a:ext uri="{FF2B5EF4-FFF2-40B4-BE49-F238E27FC236}">
                  <a16:creationId xmlns:a16="http://schemas.microsoft.com/office/drawing/2014/main" id="{889E9CED-0E63-48B4-A9CB-A90EEBE5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32">
              <a:extLst>
                <a:ext uri="{FF2B5EF4-FFF2-40B4-BE49-F238E27FC236}">
                  <a16:creationId xmlns:a16="http://schemas.microsoft.com/office/drawing/2014/main" id="{5D1A4D52-FD4B-4065-BAB8-C995A22D9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34">
              <a:extLst>
                <a:ext uri="{FF2B5EF4-FFF2-40B4-BE49-F238E27FC236}">
                  <a16:creationId xmlns:a16="http://schemas.microsoft.com/office/drawing/2014/main" id="{47403C29-5791-4AD9-BD8F-A6DB555A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35">
              <a:extLst>
                <a:ext uri="{FF2B5EF4-FFF2-40B4-BE49-F238E27FC236}">
                  <a16:creationId xmlns:a16="http://schemas.microsoft.com/office/drawing/2014/main" id="{D966B006-4D22-406B-BBA9-AD25B7F2C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41">
              <a:extLst>
                <a:ext uri="{FF2B5EF4-FFF2-40B4-BE49-F238E27FC236}">
                  <a16:creationId xmlns:a16="http://schemas.microsoft.com/office/drawing/2014/main" id="{F437370B-FEA7-4D8A-B633-21623B4F6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">
              <a:extLst>
                <a:ext uri="{FF2B5EF4-FFF2-40B4-BE49-F238E27FC236}">
                  <a16:creationId xmlns:a16="http://schemas.microsoft.com/office/drawing/2014/main" id="{F603AF0E-9E87-4257-A781-CB4A4596F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">
              <a:extLst>
                <a:ext uri="{FF2B5EF4-FFF2-40B4-BE49-F238E27FC236}">
                  <a16:creationId xmlns:a16="http://schemas.microsoft.com/office/drawing/2014/main" id="{85273A46-8805-44B8-810A-1E2028BAE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7">
              <a:extLst>
                <a:ext uri="{FF2B5EF4-FFF2-40B4-BE49-F238E27FC236}">
                  <a16:creationId xmlns:a16="http://schemas.microsoft.com/office/drawing/2014/main" id="{E6AC1079-32E7-43DB-9A95-92CCE037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825CDE05-9EA6-426E-A184-57CACF899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C230FC7D-858D-4F00-B012-9BBCEDFDE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1">
              <a:extLst>
                <a:ext uri="{FF2B5EF4-FFF2-40B4-BE49-F238E27FC236}">
                  <a16:creationId xmlns:a16="http://schemas.microsoft.com/office/drawing/2014/main" id="{8BCE49A4-31F9-4BCA-903C-A91804A8F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2">
              <a:extLst>
                <a:ext uri="{FF2B5EF4-FFF2-40B4-BE49-F238E27FC236}">
                  <a16:creationId xmlns:a16="http://schemas.microsoft.com/office/drawing/2014/main" id="{12BFB7D0-55E2-4949-9058-E204673E9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">
              <a:extLst>
                <a:ext uri="{FF2B5EF4-FFF2-40B4-BE49-F238E27FC236}">
                  <a16:creationId xmlns:a16="http://schemas.microsoft.com/office/drawing/2014/main" id="{B4315E1F-0A54-4677-A12C-54563B2D7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4">
              <a:extLst>
                <a:ext uri="{FF2B5EF4-FFF2-40B4-BE49-F238E27FC236}">
                  <a16:creationId xmlns:a16="http://schemas.microsoft.com/office/drawing/2014/main" id="{F177E0EE-5B9E-489A-BCD8-272D99E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6">
              <a:extLst>
                <a:ext uri="{FF2B5EF4-FFF2-40B4-BE49-F238E27FC236}">
                  <a16:creationId xmlns:a16="http://schemas.microsoft.com/office/drawing/2014/main" id="{672B8554-119E-45ED-9344-4D7691B8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7">
              <a:extLst>
                <a:ext uri="{FF2B5EF4-FFF2-40B4-BE49-F238E27FC236}">
                  <a16:creationId xmlns:a16="http://schemas.microsoft.com/office/drawing/2014/main" id="{7A3C3931-93FF-4704-A596-D401D20F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1">
              <a:extLst>
                <a:ext uri="{FF2B5EF4-FFF2-40B4-BE49-F238E27FC236}">
                  <a16:creationId xmlns:a16="http://schemas.microsoft.com/office/drawing/2014/main" id="{C9BF99BB-AF54-4EC6-83EF-1C95D359B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5">
              <a:extLst>
                <a:ext uri="{FF2B5EF4-FFF2-40B4-BE49-F238E27FC236}">
                  <a16:creationId xmlns:a16="http://schemas.microsoft.com/office/drawing/2014/main" id="{11927DDE-9B6A-4F30-A69B-32A2146AF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97645592-28E1-41BC-8093-D99DDB2FB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1">
              <a:extLst>
                <a:ext uri="{FF2B5EF4-FFF2-40B4-BE49-F238E27FC236}">
                  <a16:creationId xmlns:a16="http://schemas.microsoft.com/office/drawing/2014/main" id="{66BBDAFE-E9A2-481A-A9E4-741BDF93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2">
              <a:extLst>
                <a:ext uri="{FF2B5EF4-FFF2-40B4-BE49-F238E27FC236}">
                  <a16:creationId xmlns:a16="http://schemas.microsoft.com/office/drawing/2014/main" id="{8CE17748-EC2B-458E-8D50-6F7A3D991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3">
              <a:extLst>
                <a:ext uri="{FF2B5EF4-FFF2-40B4-BE49-F238E27FC236}">
                  <a16:creationId xmlns:a16="http://schemas.microsoft.com/office/drawing/2014/main" id="{338FB3E1-532B-413C-BB3E-4B6F73E6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4">
              <a:extLst>
                <a:ext uri="{FF2B5EF4-FFF2-40B4-BE49-F238E27FC236}">
                  <a16:creationId xmlns:a16="http://schemas.microsoft.com/office/drawing/2014/main" id="{D6FAB024-30FE-47F4-8AE1-74EDA0348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5">
              <a:extLst>
                <a:ext uri="{FF2B5EF4-FFF2-40B4-BE49-F238E27FC236}">
                  <a16:creationId xmlns:a16="http://schemas.microsoft.com/office/drawing/2014/main" id="{4EC173DE-D1F8-4D6B-9B22-7C7FCCDF0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6">
              <a:extLst>
                <a:ext uri="{FF2B5EF4-FFF2-40B4-BE49-F238E27FC236}">
                  <a16:creationId xmlns:a16="http://schemas.microsoft.com/office/drawing/2014/main" id="{E902523B-8651-4DA4-91BE-EE974AA8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7">
              <a:extLst>
                <a:ext uri="{FF2B5EF4-FFF2-40B4-BE49-F238E27FC236}">
                  <a16:creationId xmlns:a16="http://schemas.microsoft.com/office/drawing/2014/main" id="{BEB817E0-950F-4C2B-852F-7F9ACA75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8">
              <a:extLst>
                <a:ext uri="{FF2B5EF4-FFF2-40B4-BE49-F238E27FC236}">
                  <a16:creationId xmlns:a16="http://schemas.microsoft.com/office/drawing/2014/main" id="{03EA0132-2679-4472-B245-29DF74F4F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9">
              <a:extLst>
                <a:ext uri="{FF2B5EF4-FFF2-40B4-BE49-F238E27FC236}">
                  <a16:creationId xmlns:a16="http://schemas.microsoft.com/office/drawing/2014/main" id="{52A03DBE-E6DD-4BC3-9162-3D9F17D99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0">
              <a:extLst>
                <a:ext uri="{FF2B5EF4-FFF2-40B4-BE49-F238E27FC236}">
                  <a16:creationId xmlns:a16="http://schemas.microsoft.com/office/drawing/2014/main" id="{ED11245E-0DC9-4E16-B456-161FC7C3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1">
              <a:extLst>
                <a:ext uri="{FF2B5EF4-FFF2-40B4-BE49-F238E27FC236}">
                  <a16:creationId xmlns:a16="http://schemas.microsoft.com/office/drawing/2014/main" id="{D99AC72F-E763-41BF-9FEB-B72472305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2">
              <a:extLst>
                <a:ext uri="{FF2B5EF4-FFF2-40B4-BE49-F238E27FC236}">
                  <a16:creationId xmlns:a16="http://schemas.microsoft.com/office/drawing/2014/main" id="{FB3B4AD4-7614-446F-9ADD-4D12740AF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44">
              <a:extLst>
                <a:ext uri="{FF2B5EF4-FFF2-40B4-BE49-F238E27FC236}">
                  <a16:creationId xmlns:a16="http://schemas.microsoft.com/office/drawing/2014/main" id="{B6B5EBF3-2534-4BCB-A8DA-2B59536DC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45">
              <a:extLst>
                <a:ext uri="{FF2B5EF4-FFF2-40B4-BE49-F238E27FC236}">
                  <a16:creationId xmlns:a16="http://schemas.microsoft.com/office/drawing/2014/main" id="{CCB7C2CB-86C8-4E1E-8697-E530ED08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46">
              <a:extLst>
                <a:ext uri="{FF2B5EF4-FFF2-40B4-BE49-F238E27FC236}">
                  <a16:creationId xmlns:a16="http://schemas.microsoft.com/office/drawing/2014/main" id="{11519E31-D648-486C-9E58-B3342BBA5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47">
              <a:extLst>
                <a:ext uri="{FF2B5EF4-FFF2-40B4-BE49-F238E27FC236}">
                  <a16:creationId xmlns:a16="http://schemas.microsoft.com/office/drawing/2014/main" id="{F7D9C4D7-ACAF-48A3-AC66-7DAF1B110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48">
              <a:extLst>
                <a:ext uri="{FF2B5EF4-FFF2-40B4-BE49-F238E27FC236}">
                  <a16:creationId xmlns:a16="http://schemas.microsoft.com/office/drawing/2014/main" id="{C5205ABC-1AD2-48ED-BC78-DB8B53DE3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49">
              <a:extLst>
                <a:ext uri="{FF2B5EF4-FFF2-40B4-BE49-F238E27FC236}">
                  <a16:creationId xmlns:a16="http://schemas.microsoft.com/office/drawing/2014/main" id="{103E7441-3D27-44E1-AE9C-6570F773C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2">
              <a:extLst>
                <a:ext uri="{FF2B5EF4-FFF2-40B4-BE49-F238E27FC236}">
                  <a16:creationId xmlns:a16="http://schemas.microsoft.com/office/drawing/2014/main" id="{63ED15A4-8E78-441E-A64D-9CF41487C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63">
              <a:extLst>
                <a:ext uri="{FF2B5EF4-FFF2-40B4-BE49-F238E27FC236}">
                  <a16:creationId xmlns:a16="http://schemas.microsoft.com/office/drawing/2014/main" id="{DF564555-2E20-4673-A8C4-0485C3BCB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4">
              <a:extLst>
                <a:ext uri="{FF2B5EF4-FFF2-40B4-BE49-F238E27FC236}">
                  <a16:creationId xmlns:a16="http://schemas.microsoft.com/office/drawing/2014/main" id="{9ADEC6CB-4A17-479F-A59F-CB246DB8D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5">
              <a:extLst>
                <a:ext uri="{FF2B5EF4-FFF2-40B4-BE49-F238E27FC236}">
                  <a16:creationId xmlns:a16="http://schemas.microsoft.com/office/drawing/2014/main" id="{2CB93930-3D5D-4ED3-A032-DB909E755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66">
              <a:extLst>
                <a:ext uri="{FF2B5EF4-FFF2-40B4-BE49-F238E27FC236}">
                  <a16:creationId xmlns:a16="http://schemas.microsoft.com/office/drawing/2014/main" id="{2ADE7CFA-9447-4D7D-AA9A-3212C1D1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67">
              <a:extLst>
                <a:ext uri="{FF2B5EF4-FFF2-40B4-BE49-F238E27FC236}">
                  <a16:creationId xmlns:a16="http://schemas.microsoft.com/office/drawing/2014/main" id="{FC73B41B-4D6F-4BCA-A546-9419961DC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68">
              <a:extLst>
                <a:ext uri="{FF2B5EF4-FFF2-40B4-BE49-F238E27FC236}">
                  <a16:creationId xmlns:a16="http://schemas.microsoft.com/office/drawing/2014/main" id="{DEDD3CD4-2AA3-4E79-A878-ECE13897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69">
              <a:extLst>
                <a:ext uri="{FF2B5EF4-FFF2-40B4-BE49-F238E27FC236}">
                  <a16:creationId xmlns:a16="http://schemas.microsoft.com/office/drawing/2014/main" id="{F9066B37-5B27-44AF-84B5-3F1FD751C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70">
              <a:extLst>
                <a:ext uri="{FF2B5EF4-FFF2-40B4-BE49-F238E27FC236}">
                  <a16:creationId xmlns:a16="http://schemas.microsoft.com/office/drawing/2014/main" id="{7D522885-6F57-4543-90A7-FC4E4A32A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71">
              <a:extLst>
                <a:ext uri="{FF2B5EF4-FFF2-40B4-BE49-F238E27FC236}">
                  <a16:creationId xmlns:a16="http://schemas.microsoft.com/office/drawing/2014/main" id="{B48B6459-34CB-4015-B1DB-B77D9D15D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2">
              <a:extLst>
                <a:ext uri="{FF2B5EF4-FFF2-40B4-BE49-F238E27FC236}">
                  <a16:creationId xmlns:a16="http://schemas.microsoft.com/office/drawing/2014/main" id="{FBDF3F61-A9BE-46A6-BA04-0866A087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73">
              <a:extLst>
                <a:ext uri="{FF2B5EF4-FFF2-40B4-BE49-F238E27FC236}">
                  <a16:creationId xmlns:a16="http://schemas.microsoft.com/office/drawing/2014/main" id="{55D97A20-5F1E-420F-A3AB-D606B31D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74">
              <a:extLst>
                <a:ext uri="{FF2B5EF4-FFF2-40B4-BE49-F238E27FC236}">
                  <a16:creationId xmlns:a16="http://schemas.microsoft.com/office/drawing/2014/main" id="{593AC8D9-B2E3-4649-A810-2E338B085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75">
              <a:extLst>
                <a:ext uri="{FF2B5EF4-FFF2-40B4-BE49-F238E27FC236}">
                  <a16:creationId xmlns:a16="http://schemas.microsoft.com/office/drawing/2014/main" id="{A698BD8D-1FFD-422B-B043-A9C695F64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7">
              <a:extLst>
                <a:ext uri="{FF2B5EF4-FFF2-40B4-BE49-F238E27FC236}">
                  <a16:creationId xmlns:a16="http://schemas.microsoft.com/office/drawing/2014/main" id="{E782617C-B77C-4B85-AE29-6038FA17F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85">
              <a:extLst>
                <a:ext uri="{FF2B5EF4-FFF2-40B4-BE49-F238E27FC236}">
                  <a16:creationId xmlns:a16="http://schemas.microsoft.com/office/drawing/2014/main" id="{9A3F646E-F82D-4337-BEF5-ED976564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87">
              <a:extLst>
                <a:ext uri="{FF2B5EF4-FFF2-40B4-BE49-F238E27FC236}">
                  <a16:creationId xmlns:a16="http://schemas.microsoft.com/office/drawing/2014/main" id="{C09EBB27-7F13-4408-8FB0-6DC85C8A4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88">
              <a:extLst>
                <a:ext uri="{FF2B5EF4-FFF2-40B4-BE49-F238E27FC236}">
                  <a16:creationId xmlns:a16="http://schemas.microsoft.com/office/drawing/2014/main" id="{A68CE951-C541-4F9F-8FE8-A520EE40F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91">
              <a:extLst>
                <a:ext uri="{FF2B5EF4-FFF2-40B4-BE49-F238E27FC236}">
                  <a16:creationId xmlns:a16="http://schemas.microsoft.com/office/drawing/2014/main" id="{133CF975-B5CA-4F48-A428-10CCE3580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92">
              <a:extLst>
                <a:ext uri="{FF2B5EF4-FFF2-40B4-BE49-F238E27FC236}">
                  <a16:creationId xmlns:a16="http://schemas.microsoft.com/office/drawing/2014/main" id="{9D4E65BF-F416-4011-A971-F95CB3E03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93">
              <a:extLst>
                <a:ext uri="{FF2B5EF4-FFF2-40B4-BE49-F238E27FC236}">
                  <a16:creationId xmlns:a16="http://schemas.microsoft.com/office/drawing/2014/main" id="{69755040-8F9F-4820-99E0-2838EC35D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94">
              <a:extLst>
                <a:ext uri="{FF2B5EF4-FFF2-40B4-BE49-F238E27FC236}">
                  <a16:creationId xmlns:a16="http://schemas.microsoft.com/office/drawing/2014/main" id="{AA83ADCD-B175-4837-AA1C-A19EF4F20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95">
              <a:extLst>
                <a:ext uri="{FF2B5EF4-FFF2-40B4-BE49-F238E27FC236}">
                  <a16:creationId xmlns:a16="http://schemas.microsoft.com/office/drawing/2014/main" id="{317C4F6B-0CE1-45B6-9B1F-7983BABE8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96">
              <a:extLst>
                <a:ext uri="{FF2B5EF4-FFF2-40B4-BE49-F238E27FC236}">
                  <a16:creationId xmlns:a16="http://schemas.microsoft.com/office/drawing/2014/main" id="{23342F86-F140-4EC4-A296-44588B039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97">
              <a:extLst>
                <a:ext uri="{FF2B5EF4-FFF2-40B4-BE49-F238E27FC236}">
                  <a16:creationId xmlns:a16="http://schemas.microsoft.com/office/drawing/2014/main" id="{74F32186-0AB8-495B-A19D-9B1068DD3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98">
              <a:extLst>
                <a:ext uri="{FF2B5EF4-FFF2-40B4-BE49-F238E27FC236}">
                  <a16:creationId xmlns:a16="http://schemas.microsoft.com/office/drawing/2014/main" id="{33F170BF-E5FE-4100-95A8-C379B38C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99">
              <a:extLst>
                <a:ext uri="{FF2B5EF4-FFF2-40B4-BE49-F238E27FC236}">
                  <a16:creationId xmlns:a16="http://schemas.microsoft.com/office/drawing/2014/main" id="{6A08A5C2-4DB6-42E2-8557-7D6FCB3FE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00">
              <a:extLst>
                <a:ext uri="{FF2B5EF4-FFF2-40B4-BE49-F238E27FC236}">
                  <a16:creationId xmlns:a16="http://schemas.microsoft.com/office/drawing/2014/main" id="{BCFCCFD6-465B-4CE2-82F4-F8944CAFB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01">
              <a:extLst>
                <a:ext uri="{FF2B5EF4-FFF2-40B4-BE49-F238E27FC236}">
                  <a16:creationId xmlns:a16="http://schemas.microsoft.com/office/drawing/2014/main" id="{C4727433-6752-4785-B1D8-5F2278D6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02">
              <a:extLst>
                <a:ext uri="{FF2B5EF4-FFF2-40B4-BE49-F238E27FC236}">
                  <a16:creationId xmlns:a16="http://schemas.microsoft.com/office/drawing/2014/main" id="{E00905C0-4C19-419B-A5E6-A79E0230D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03">
              <a:extLst>
                <a:ext uri="{FF2B5EF4-FFF2-40B4-BE49-F238E27FC236}">
                  <a16:creationId xmlns:a16="http://schemas.microsoft.com/office/drawing/2014/main" id="{725A4C94-2677-4953-ABE1-7B7FC9D9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04">
              <a:extLst>
                <a:ext uri="{FF2B5EF4-FFF2-40B4-BE49-F238E27FC236}">
                  <a16:creationId xmlns:a16="http://schemas.microsoft.com/office/drawing/2014/main" id="{B561E597-85B6-4F90-829F-72A6E4FDE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13">
              <a:extLst>
                <a:ext uri="{FF2B5EF4-FFF2-40B4-BE49-F238E27FC236}">
                  <a16:creationId xmlns:a16="http://schemas.microsoft.com/office/drawing/2014/main" id="{98F04703-F3BB-4765-881A-E0F624328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14">
              <a:extLst>
                <a:ext uri="{FF2B5EF4-FFF2-40B4-BE49-F238E27FC236}">
                  <a16:creationId xmlns:a16="http://schemas.microsoft.com/office/drawing/2014/main" id="{AF7DAC1C-EE3E-4800-9A3E-57B22EC86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5">
              <a:extLst>
                <a:ext uri="{FF2B5EF4-FFF2-40B4-BE49-F238E27FC236}">
                  <a16:creationId xmlns:a16="http://schemas.microsoft.com/office/drawing/2014/main" id="{D72F8BFB-A2C3-4A09-9F45-8B0ED8A6F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7">
              <a:extLst>
                <a:ext uri="{FF2B5EF4-FFF2-40B4-BE49-F238E27FC236}">
                  <a16:creationId xmlns:a16="http://schemas.microsoft.com/office/drawing/2014/main" id="{52E149F2-C71D-4E6E-A051-2DE04D39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8">
              <a:extLst>
                <a:ext uri="{FF2B5EF4-FFF2-40B4-BE49-F238E27FC236}">
                  <a16:creationId xmlns:a16="http://schemas.microsoft.com/office/drawing/2014/main" id="{18316E58-19C4-4AB8-B87C-06C633728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19">
              <a:extLst>
                <a:ext uri="{FF2B5EF4-FFF2-40B4-BE49-F238E27FC236}">
                  <a16:creationId xmlns:a16="http://schemas.microsoft.com/office/drawing/2014/main" id="{2E9CDF84-9068-475E-9D0D-3FA4F1A61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20">
              <a:extLst>
                <a:ext uri="{FF2B5EF4-FFF2-40B4-BE49-F238E27FC236}">
                  <a16:creationId xmlns:a16="http://schemas.microsoft.com/office/drawing/2014/main" id="{902B8F55-12F6-47CC-A957-264A20A2B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21">
              <a:extLst>
                <a:ext uri="{FF2B5EF4-FFF2-40B4-BE49-F238E27FC236}">
                  <a16:creationId xmlns:a16="http://schemas.microsoft.com/office/drawing/2014/main" id="{6C4DE7D0-08D8-4DE1-99BE-5C16FF965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25">
              <a:extLst>
                <a:ext uri="{FF2B5EF4-FFF2-40B4-BE49-F238E27FC236}">
                  <a16:creationId xmlns:a16="http://schemas.microsoft.com/office/drawing/2014/main" id="{BAF6FE00-6158-4A16-B8D9-102F85B7A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26">
              <a:extLst>
                <a:ext uri="{FF2B5EF4-FFF2-40B4-BE49-F238E27FC236}">
                  <a16:creationId xmlns:a16="http://schemas.microsoft.com/office/drawing/2014/main" id="{D5A27326-3E86-4BD0-B625-C722A7D33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27">
              <a:extLst>
                <a:ext uri="{FF2B5EF4-FFF2-40B4-BE49-F238E27FC236}">
                  <a16:creationId xmlns:a16="http://schemas.microsoft.com/office/drawing/2014/main" id="{569D4C99-D265-402E-A967-6B7AC549A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28">
              <a:extLst>
                <a:ext uri="{FF2B5EF4-FFF2-40B4-BE49-F238E27FC236}">
                  <a16:creationId xmlns:a16="http://schemas.microsoft.com/office/drawing/2014/main" id="{C96DAF62-46BF-46E8-B199-AB2A3CB84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29">
              <a:extLst>
                <a:ext uri="{FF2B5EF4-FFF2-40B4-BE49-F238E27FC236}">
                  <a16:creationId xmlns:a16="http://schemas.microsoft.com/office/drawing/2014/main" id="{84B16D6C-96D6-41DE-838B-2F2B2DC28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33">
              <a:extLst>
                <a:ext uri="{FF2B5EF4-FFF2-40B4-BE49-F238E27FC236}">
                  <a16:creationId xmlns:a16="http://schemas.microsoft.com/office/drawing/2014/main" id="{CA5ECD4D-4EC4-4500-94FE-6000B0745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36">
              <a:extLst>
                <a:ext uri="{FF2B5EF4-FFF2-40B4-BE49-F238E27FC236}">
                  <a16:creationId xmlns:a16="http://schemas.microsoft.com/office/drawing/2014/main" id="{11C06357-6475-4767-81DB-5BEDA2CC6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37">
              <a:extLst>
                <a:ext uri="{FF2B5EF4-FFF2-40B4-BE49-F238E27FC236}">
                  <a16:creationId xmlns:a16="http://schemas.microsoft.com/office/drawing/2014/main" id="{8871D916-C734-4757-8441-8D4939866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38">
              <a:extLst>
                <a:ext uri="{FF2B5EF4-FFF2-40B4-BE49-F238E27FC236}">
                  <a16:creationId xmlns:a16="http://schemas.microsoft.com/office/drawing/2014/main" id="{3BEF5DC4-BA27-4973-99A6-4DDC260AD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39">
              <a:extLst>
                <a:ext uri="{FF2B5EF4-FFF2-40B4-BE49-F238E27FC236}">
                  <a16:creationId xmlns:a16="http://schemas.microsoft.com/office/drawing/2014/main" id="{E348296B-AB0A-4701-AEE5-1C8E7E347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40">
              <a:extLst>
                <a:ext uri="{FF2B5EF4-FFF2-40B4-BE49-F238E27FC236}">
                  <a16:creationId xmlns:a16="http://schemas.microsoft.com/office/drawing/2014/main" id="{FFDA7773-5C96-4D44-A640-0D29BA8C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42">
              <a:extLst>
                <a:ext uri="{FF2B5EF4-FFF2-40B4-BE49-F238E27FC236}">
                  <a16:creationId xmlns:a16="http://schemas.microsoft.com/office/drawing/2014/main" id="{4041F1DB-23CE-482D-B130-23AAA2FAA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43">
              <a:extLst>
                <a:ext uri="{FF2B5EF4-FFF2-40B4-BE49-F238E27FC236}">
                  <a16:creationId xmlns:a16="http://schemas.microsoft.com/office/drawing/2014/main" id="{E0A07433-E8B1-4240-89D6-8F552623B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44">
              <a:extLst>
                <a:ext uri="{FF2B5EF4-FFF2-40B4-BE49-F238E27FC236}">
                  <a16:creationId xmlns:a16="http://schemas.microsoft.com/office/drawing/2014/main" id="{A1B065DB-19BF-4118-B319-D0E9E1D71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45">
              <a:extLst>
                <a:ext uri="{FF2B5EF4-FFF2-40B4-BE49-F238E27FC236}">
                  <a16:creationId xmlns:a16="http://schemas.microsoft.com/office/drawing/2014/main" id="{419217DA-E2E8-4336-ACFF-EEEAA992F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8">
              <a:extLst>
                <a:ext uri="{FF2B5EF4-FFF2-40B4-BE49-F238E27FC236}">
                  <a16:creationId xmlns:a16="http://schemas.microsoft.com/office/drawing/2014/main" id="{04E0D524-DF64-4C6E-B820-4E5DD84FF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8">
              <a:extLst>
                <a:ext uri="{FF2B5EF4-FFF2-40B4-BE49-F238E27FC236}">
                  <a16:creationId xmlns:a16="http://schemas.microsoft.com/office/drawing/2014/main" id="{D2F27FA0-23EB-48CC-BABC-CA7FE0F04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8">
              <a:extLst>
                <a:ext uri="{FF2B5EF4-FFF2-40B4-BE49-F238E27FC236}">
                  <a16:creationId xmlns:a16="http://schemas.microsoft.com/office/drawing/2014/main" id="{154FC207-BF49-4572-805C-B0916CFAD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06">
              <a:extLst>
                <a:ext uri="{FF2B5EF4-FFF2-40B4-BE49-F238E27FC236}">
                  <a16:creationId xmlns:a16="http://schemas.microsoft.com/office/drawing/2014/main" id="{E5F3D9CE-FF03-4032-8065-B44022EB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06">
              <a:extLst>
                <a:ext uri="{FF2B5EF4-FFF2-40B4-BE49-F238E27FC236}">
                  <a16:creationId xmlns:a16="http://schemas.microsoft.com/office/drawing/2014/main" id="{71E4A724-05C3-4084-B4E2-3186236B4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The Rotary Club of Key Biscayne">
            <a:extLst>
              <a:ext uri="{FF2B5EF4-FFF2-40B4-BE49-F238E27FC236}">
                <a16:creationId xmlns:a16="http://schemas.microsoft.com/office/drawing/2014/main" id="{3394CC3B-925D-887A-8A53-3632FB2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5" y="1094463"/>
            <a:ext cx="2682705" cy="34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CBAC-AEA1-6A4B-7E94-BF3B25DB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talking about?</a:t>
            </a:r>
          </a:p>
        </p:txBody>
      </p:sp>
      <p:pic>
        <p:nvPicPr>
          <p:cNvPr id="4" name="Online Media 3" descr="The Blind Men &amp; The Elephant by John Godfrey Saxe">
            <a:hlinkClick r:id="" action="ppaction://media"/>
            <a:extLst>
              <a:ext uri="{FF2B5EF4-FFF2-40B4-BE49-F238E27FC236}">
                <a16:creationId xmlns:a16="http://schemas.microsoft.com/office/drawing/2014/main" id="{0652A9F1-1FFA-6CEC-E132-5D2BEDC801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6763" y="1874838"/>
            <a:ext cx="770096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EF809-1ED7-24E2-4341-F064BD24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Never Cooling Potato – ‘privilege’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340CB2-5F88-9942-5C70-39BCBB790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982203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8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37" name="Rectangle 336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71EBA-871D-5EF1-B980-D2903075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60" y="765690"/>
            <a:ext cx="4773663" cy="3306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600"/>
              <a:t>Anyone can earn Advantage, it’s just easier for some than others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428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1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18CFA44E-4BA7-6D27-4D0C-62E42A97F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7560" y="1264738"/>
            <a:ext cx="4765855" cy="4479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D2280-6BC8-21EA-EB4E-73B98B632F1D}"/>
              </a:ext>
            </a:extLst>
          </p:cNvPr>
          <p:cNvSpPr txBox="1"/>
          <p:nvPr/>
        </p:nvSpPr>
        <p:spPr>
          <a:xfrm>
            <a:off x="1081825" y="4579876"/>
            <a:ext cx="471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challenge and opportunity of “lived experience”</a:t>
            </a:r>
          </a:p>
        </p:txBody>
      </p:sp>
    </p:spTree>
    <p:extLst>
      <p:ext uri="{BB962C8B-B14F-4D97-AF65-F5344CB8AC3E}">
        <p14:creationId xmlns:p14="http://schemas.microsoft.com/office/powerpoint/2010/main" val="3532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4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8BCF3-C308-391B-9270-3026DB74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20370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Growing Earned Advantage in Community</a:t>
            </a:r>
          </a:p>
        </p:txBody>
      </p: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2C1E16F0-8A73-9A64-9CD7-2E99F9E4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32" y="2865008"/>
            <a:ext cx="5042602" cy="398619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dirty="0"/>
              <a:t>Unearned Advantage – however much you have or don’t have</a:t>
            </a:r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Recognizing – Compassion,  STOP</a:t>
            </a:r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Working With – Growth Mindset and Intentions</a:t>
            </a:r>
          </a:p>
          <a:p>
            <a:pPr>
              <a:lnSpc>
                <a:spcPct val="140000"/>
              </a:lnSpc>
            </a:pPr>
            <a:r>
              <a:rPr lang="en-US" sz="1500" dirty="0"/>
              <a:t>Growing Earned Advantage</a:t>
            </a:r>
          </a:p>
          <a:p>
            <a:pPr lvl="1">
              <a:lnSpc>
                <a:spcPct val="140000"/>
              </a:lnSpc>
            </a:pPr>
            <a:r>
              <a:rPr lang="en-US" sz="1300" dirty="0"/>
              <a:t>Being your own best teacher </a:t>
            </a:r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Lived experiences – yours and others</a:t>
            </a:r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Growth Advantage Mindset</a:t>
            </a:r>
          </a:p>
          <a:p>
            <a:pPr marL="514350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Awareness – self, other, self-on-other</a:t>
            </a:r>
          </a:p>
          <a:p>
            <a:pPr>
              <a:lnSpc>
                <a:spcPct val="140000"/>
              </a:lnSpc>
            </a:pPr>
            <a:endParaRPr lang="en-US" sz="1500" dirty="0"/>
          </a:p>
        </p:txBody>
      </p:sp>
      <p:pic>
        <p:nvPicPr>
          <p:cNvPr id="188" name="Picture 120">
            <a:extLst>
              <a:ext uri="{FF2B5EF4-FFF2-40B4-BE49-F238E27FC236}">
                <a16:creationId xmlns:a16="http://schemas.microsoft.com/office/drawing/2014/main" id="{BF4ACEB3-CD36-7D53-22B9-D1F6A4D4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8" r="14698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D1ED-9708-6267-B862-918C7CB5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for </a:t>
            </a:r>
            <a:r>
              <a:rPr lang="en-US" dirty="0" err="1"/>
              <a:t>RCoKB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54F9-A58E-C9A3-8C41-7FD0AC6B3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Done well, focusing on diversity, equity, and inclusion contributes to individual, organizational, and community performance</a:t>
            </a:r>
          </a:p>
          <a:p>
            <a:r>
              <a:rPr lang="en-US" dirty="0"/>
              <a:t>Think Global, Act Local! Rotary is a beacon of not allowing the scope of global challenges drive reactions of flight, fight, freeze, or appease in daily life – you can face what’s uncomfortable and make a difference in the moment</a:t>
            </a:r>
          </a:p>
          <a:p>
            <a:r>
              <a:rPr lang="en-US" dirty="0"/>
              <a:t>Whoever you are, wherever you’re from, you can grow opportunities for earned advantage – for everyone.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8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roup 120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8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440" name="Rectangle 1266">
            <a:extLst>
              <a:ext uri="{FF2B5EF4-FFF2-40B4-BE49-F238E27FC236}">
                <a16:creationId xmlns:a16="http://schemas.microsoft.com/office/drawing/2014/main" id="{1C199AA6-C640-43C5-B2E4-ABA25685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C2CA1-9981-E11A-26A1-EF2DE3B5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3" y="4341246"/>
            <a:ext cx="11300895" cy="24651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Learn more</a:t>
            </a:r>
            <a:br>
              <a:rPr lang="en-US" sz="2800" dirty="0"/>
            </a:br>
            <a:r>
              <a:rPr lang="en-US" sz="2800" dirty="0"/>
              <a:t>https://</a:t>
            </a:r>
            <a:r>
              <a:rPr lang="en-US" sz="2800" dirty="0" err="1"/>
              <a:t>www.growingtheelephant.com</a:t>
            </a:r>
            <a:r>
              <a:rPr lang="en-US" sz="2800" dirty="0"/>
              <a:t>/</a:t>
            </a:r>
            <a:br>
              <a:rPr lang="en-US" sz="2800" dirty="0"/>
            </a:br>
            <a:r>
              <a:rPr lang="en-US" sz="2800" dirty="0"/>
              <a:t>https://</a:t>
            </a:r>
            <a:r>
              <a:rPr lang="en-US" sz="2800" dirty="0" err="1"/>
              <a:t>www.altizerperformancepartners.com</a:t>
            </a:r>
            <a:r>
              <a:rPr lang="en-US" sz="2800" dirty="0"/>
              <a:t>/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https://lead.fiu.edu/index.html</a:t>
            </a:r>
            <a:br>
              <a:rPr lang="en-US" sz="2800" dirty="0"/>
            </a:br>
            <a:r>
              <a:rPr lang="en-US" sz="2800" dirty="0" err="1"/>
              <a:t>chris@apppwi.com</a:t>
            </a:r>
            <a:endParaRPr lang="en-US" sz="2800" dirty="0"/>
          </a:p>
        </p:txBody>
      </p:sp>
      <p:sp>
        <p:nvSpPr>
          <p:cNvPr id="1441" name="Rectangle 1268">
            <a:extLst>
              <a:ext uri="{FF2B5EF4-FFF2-40B4-BE49-F238E27FC236}">
                <a16:creationId xmlns:a16="http://schemas.microsoft.com/office/drawing/2014/main" id="{8D3C65B7-70DE-419F-B7EB-1A6B9E4AB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4" y="-1"/>
            <a:ext cx="12205536" cy="451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ext, calendar&#10;&#10;Description automatically generated">
            <a:extLst>
              <a:ext uri="{FF2B5EF4-FFF2-40B4-BE49-F238E27FC236}">
                <a16:creationId xmlns:a16="http://schemas.microsoft.com/office/drawing/2014/main" id="{32A54BC8-F1D3-66F8-9747-048F4D11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570" r="6507" b="3"/>
          <a:stretch/>
        </p:blipFill>
        <p:spPr>
          <a:xfrm>
            <a:off x="561324" y="697244"/>
            <a:ext cx="3746345" cy="3209109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94830AF-70CD-34B3-1408-2DDC689F53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044" b="4"/>
          <a:stretch/>
        </p:blipFill>
        <p:spPr>
          <a:xfrm>
            <a:off x="4457826" y="1062581"/>
            <a:ext cx="2917109" cy="2498788"/>
          </a:xfrm>
          <a:prstGeom prst="rect">
            <a:avLst/>
          </a:prstGeom>
        </p:spPr>
      </p:pic>
      <p:pic>
        <p:nvPicPr>
          <p:cNvPr id="1026" name="Picture 2" descr="Center for Leadership at FIU logo">
            <a:extLst>
              <a:ext uri="{FF2B5EF4-FFF2-40B4-BE49-F238E27FC236}">
                <a16:creationId xmlns:a16="http://schemas.microsoft.com/office/drawing/2014/main" id="{50744615-D223-A68E-7C15-57BDA2220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r="3" b="9472"/>
          <a:stretch/>
        </p:blipFill>
        <p:spPr bwMode="auto">
          <a:xfrm>
            <a:off x="7949958" y="1067024"/>
            <a:ext cx="2917109" cy="24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2" name="Group 1270">
            <a:extLst>
              <a:ext uri="{FF2B5EF4-FFF2-40B4-BE49-F238E27FC236}">
                <a16:creationId xmlns:a16="http://schemas.microsoft.com/office/drawing/2014/main" id="{BECEF2B6-C4C3-4B58-AC07-BB4A32AF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0980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1272" name="Freeform 10">
              <a:extLst>
                <a:ext uri="{FF2B5EF4-FFF2-40B4-BE49-F238E27FC236}">
                  <a16:creationId xmlns:a16="http://schemas.microsoft.com/office/drawing/2014/main" id="{95833F7D-D397-4567-ADAC-F4784AAA8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3" name="Freeform 15">
              <a:extLst>
                <a:ext uri="{FF2B5EF4-FFF2-40B4-BE49-F238E27FC236}">
                  <a16:creationId xmlns:a16="http://schemas.microsoft.com/office/drawing/2014/main" id="{856C613E-59D4-468C-AC31-3EA0EA69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4" name="Freeform 18">
              <a:extLst>
                <a:ext uri="{FF2B5EF4-FFF2-40B4-BE49-F238E27FC236}">
                  <a16:creationId xmlns:a16="http://schemas.microsoft.com/office/drawing/2014/main" id="{F354E73A-7276-4447-A8AB-8F6F90D67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5" name="Freeform 22">
              <a:extLst>
                <a:ext uri="{FF2B5EF4-FFF2-40B4-BE49-F238E27FC236}">
                  <a16:creationId xmlns:a16="http://schemas.microsoft.com/office/drawing/2014/main" id="{19A8913B-8BBC-47CA-A6F2-E910EF537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6" name="Freeform 8">
              <a:extLst>
                <a:ext uri="{FF2B5EF4-FFF2-40B4-BE49-F238E27FC236}">
                  <a16:creationId xmlns:a16="http://schemas.microsoft.com/office/drawing/2014/main" id="{4414C76E-B1F1-4BFC-93E4-7C992446C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7" name="Freeform 19">
              <a:extLst>
                <a:ext uri="{FF2B5EF4-FFF2-40B4-BE49-F238E27FC236}">
                  <a16:creationId xmlns:a16="http://schemas.microsoft.com/office/drawing/2014/main" id="{E79F3265-49D3-4B7D-B480-91E755188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8" name="Freeform 20">
              <a:extLst>
                <a:ext uri="{FF2B5EF4-FFF2-40B4-BE49-F238E27FC236}">
                  <a16:creationId xmlns:a16="http://schemas.microsoft.com/office/drawing/2014/main" id="{A0AC16F9-2EF8-4F65-A29F-3E22BEEB5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9" name="Freeform 23">
              <a:extLst>
                <a:ext uri="{FF2B5EF4-FFF2-40B4-BE49-F238E27FC236}">
                  <a16:creationId xmlns:a16="http://schemas.microsoft.com/office/drawing/2014/main" id="{8AE06D1D-3AA8-48B9-856D-DAC3EA4B3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0" name="Freeform 26">
              <a:extLst>
                <a:ext uri="{FF2B5EF4-FFF2-40B4-BE49-F238E27FC236}">
                  <a16:creationId xmlns:a16="http://schemas.microsoft.com/office/drawing/2014/main" id="{02851F97-3E92-4E50-8D9F-5AA1D47BE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1" name="Freeform 27">
              <a:extLst>
                <a:ext uri="{FF2B5EF4-FFF2-40B4-BE49-F238E27FC236}">
                  <a16:creationId xmlns:a16="http://schemas.microsoft.com/office/drawing/2014/main" id="{3DD81BE5-1D8A-4376-A0E2-FDD2C8E77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2" name="Freeform 28">
              <a:extLst>
                <a:ext uri="{FF2B5EF4-FFF2-40B4-BE49-F238E27FC236}">
                  <a16:creationId xmlns:a16="http://schemas.microsoft.com/office/drawing/2014/main" id="{F052727B-16B4-4972-9F0F-640736D0B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3" name="Freeform 30">
              <a:extLst>
                <a:ext uri="{FF2B5EF4-FFF2-40B4-BE49-F238E27FC236}">
                  <a16:creationId xmlns:a16="http://schemas.microsoft.com/office/drawing/2014/main" id="{918E652A-C197-490B-A236-91E5170D0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4" name="Freeform 43">
              <a:extLst>
                <a:ext uri="{FF2B5EF4-FFF2-40B4-BE49-F238E27FC236}">
                  <a16:creationId xmlns:a16="http://schemas.microsoft.com/office/drawing/2014/main" id="{ADEECA98-3E25-4AC5-9E18-659B4ED6B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5" name="Freeform 51">
              <a:extLst>
                <a:ext uri="{FF2B5EF4-FFF2-40B4-BE49-F238E27FC236}">
                  <a16:creationId xmlns:a16="http://schemas.microsoft.com/office/drawing/2014/main" id="{76586B5D-7339-497F-BD2D-C69682B6F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6" name="Freeform 52">
              <a:extLst>
                <a:ext uri="{FF2B5EF4-FFF2-40B4-BE49-F238E27FC236}">
                  <a16:creationId xmlns:a16="http://schemas.microsoft.com/office/drawing/2014/main" id="{DB6A7DE2-13B0-462F-AEF4-A26B03131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7" name="Freeform 53">
              <a:extLst>
                <a:ext uri="{FF2B5EF4-FFF2-40B4-BE49-F238E27FC236}">
                  <a16:creationId xmlns:a16="http://schemas.microsoft.com/office/drawing/2014/main" id="{70C4EEBE-6498-44F8-B43C-E2282C17B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8" name="Freeform 54">
              <a:extLst>
                <a:ext uri="{FF2B5EF4-FFF2-40B4-BE49-F238E27FC236}">
                  <a16:creationId xmlns:a16="http://schemas.microsoft.com/office/drawing/2014/main" id="{E3D46F18-3839-4766-BC7F-2BB655E0E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9" name="Freeform 55">
              <a:extLst>
                <a:ext uri="{FF2B5EF4-FFF2-40B4-BE49-F238E27FC236}">
                  <a16:creationId xmlns:a16="http://schemas.microsoft.com/office/drawing/2014/main" id="{09BCF547-DEC5-4EB1-BF6C-EE82BFBF4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0" name="Freeform 56">
              <a:extLst>
                <a:ext uri="{FF2B5EF4-FFF2-40B4-BE49-F238E27FC236}">
                  <a16:creationId xmlns:a16="http://schemas.microsoft.com/office/drawing/2014/main" id="{6B400FE1-9444-4562-BBB9-2B0C9F9F3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1" name="Freeform 57">
              <a:extLst>
                <a:ext uri="{FF2B5EF4-FFF2-40B4-BE49-F238E27FC236}">
                  <a16:creationId xmlns:a16="http://schemas.microsoft.com/office/drawing/2014/main" id="{21078A77-A0C1-4B0A-839B-B9A2A8116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2" name="Freeform 59">
              <a:extLst>
                <a:ext uri="{FF2B5EF4-FFF2-40B4-BE49-F238E27FC236}">
                  <a16:creationId xmlns:a16="http://schemas.microsoft.com/office/drawing/2014/main" id="{48D38A58-4D63-42D1-BF20-178ADA8C6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3" name="Freeform 60">
              <a:extLst>
                <a:ext uri="{FF2B5EF4-FFF2-40B4-BE49-F238E27FC236}">
                  <a16:creationId xmlns:a16="http://schemas.microsoft.com/office/drawing/2014/main" id="{13F4D974-00C9-470C-BFB2-AFD034FFA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" name="Freeform 61">
              <a:extLst>
                <a:ext uri="{FF2B5EF4-FFF2-40B4-BE49-F238E27FC236}">
                  <a16:creationId xmlns:a16="http://schemas.microsoft.com/office/drawing/2014/main" id="{95B0851E-7DCF-4C1D-977A-E9A681EBD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5" name="Freeform 5">
              <a:extLst>
                <a:ext uri="{FF2B5EF4-FFF2-40B4-BE49-F238E27FC236}">
                  <a16:creationId xmlns:a16="http://schemas.microsoft.com/office/drawing/2014/main" id="{ACC9FC4C-993A-49E8-AB18-108AB716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6" name="Freeform 6">
              <a:extLst>
                <a:ext uri="{FF2B5EF4-FFF2-40B4-BE49-F238E27FC236}">
                  <a16:creationId xmlns:a16="http://schemas.microsoft.com/office/drawing/2014/main" id="{1C622053-E979-4EB5-914E-AF5E2202C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7" name="Freeform 7">
              <a:extLst>
                <a:ext uri="{FF2B5EF4-FFF2-40B4-BE49-F238E27FC236}">
                  <a16:creationId xmlns:a16="http://schemas.microsoft.com/office/drawing/2014/main" id="{73D89AF0-AE2D-4CED-9723-43F52A930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8" name="Freeform 8">
              <a:extLst>
                <a:ext uri="{FF2B5EF4-FFF2-40B4-BE49-F238E27FC236}">
                  <a16:creationId xmlns:a16="http://schemas.microsoft.com/office/drawing/2014/main" id="{04D5C498-87DB-43A8-8FC1-9FCB683D9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9" name="Freeform 9">
              <a:extLst>
                <a:ext uri="{FF2B5EF4-FFF2-40B4-BE49-F238E27FC236}">
                  <a16:creationId xmlns:a16="http://schemas.microsoft.com/office/drawing/2014/main" id="{4FC46198-F3FE-4E67-B1DB-A935954D2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0" name="Freeform 11">
              <a:extLst>
                <a:ext uri="{FF2B5EF4-FFF2-40B4-BE49-F238E27FC236}">
                  <a16:creationId xmlns:a16="http://schemas.microsoft.com/office/drawing/2014/main" id="{1E2EAA30-11B4-4711-8D30-31228434A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1" name="Freeform 12">
              <a:extLst>
                <a:ext uri="{FF2B5EF4-FFF2-40B4-BE49-F238E27FC236}">
                  <a16:creationId xmlns:a16="http://schemas.microsoft.com/office/drawing/2014/main" id="{9481F16B-2EB3-4B13-9485-DA6FF1E4E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2" name="Freeform 13">
              <a:extLst>
                <a:ext uri="{FF2B5EF4-FFF2-40B4-BE49-F238E27FC236}">
                  <a16:creationId xmlns:a16="http://schemas.microsoft.com/office/drawing/2014/main" id="{120BFEFE-A560-4664-8D8C-076BBEFD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3" name="Freeform 14">
              <a:extLst>
                <a:ext uri="{FF2B5EF4-FFF2-40B4-BE49-F238E27FC236}">
                  <a16:creationId xmlns:a16="http://schemas.microsoft.com/office/drawing/2014/main" id="{1A267424-CA47-4D53-AD8D-283B55DF1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" name="Freeform 16">
              <a:extLst>
                <a:ext uri="{FF2B5EF4-FFF2-40B4-BE49-F238E27FC236}">
                  <a16:creationId xmlns:a16="http://schemas.microsoft.com/office/drawing/2014/main" id="{C4F36AB3-B254-4229-B3FE-C2536AA02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" name="Freeform 17">
              <a:extLst>
                <a:ext uri="{FF2B5EF4-FFF2-40B4-BE49-F238E27FC236}">
                  <a16:creationId xmlns:a16="http://schemas.microsoft.com/office/drawing/2014/main" id="{48551741-C73E-4392-AA82-2B9C70A1A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6" name="Freeform 21">
              <a:extLst>
                <a:ext uri="{FF2B5EF4-FFF2-40B4-BE49-F238E27FC236}">
                  <a16:creationId xmlns:a16="http://schemas.microsoft.com/office/drawing/2014/main" id="{857C5A36-C7DE-41F9-BAA2-EA85D190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7" name="Freeform 25">
              <a:extLst>
                <a:ext uri="{FF2B5EF4-FFF2-40B4-BE49-F238E27FC236}">
                  <a16:creationId xmlns:a16="http://schemas.microsoft.com/office/drawing/2014/main" id="{5C2D4252-2D0D-4013-93F8-C1F520BFB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8" name="Freeform 29">
              <a:extLst>
                <a:ext uri="{FF2B5EF4-FFF2-40B4-BE49-F238E27FC236}">
                  <a16:creationId xmlns:a16="http://schemas.microsoft.com/office/drawing/2014/main" id="{6A34AD44-58C1-47E1-AF97-BE26D318C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9" name="Freeform 31">
              <a:extLst>
                <a:ext uri="{FF2B5EF4-FFF2-40B4-BE49-F238E27FC236}">
                  <a16:creationId xmlns:a16="http://schemas.microsoft.com/office/drawing/2014/main" id="{A4D1510C-90A1-4834-9D28-F5F5B3E81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0" name="Freeform 32">
              <a:extLst>
                <a:ext uri="{FF2B5EF4-FFF2-40B4-BE49-F238E27FC236}">
                  <a16:creationId xmlns:a16="http://schemas.microsoft.com/office/drawing/2014/main" id="{F9F39721-01B8-48CF-8E79-3443E809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1" name="Freeform 33">
              <a:extLst>
                <a:ext uri="{FF2B5EF4-FFF2-40B4-BE49-F238E27FC236}">
                  <a16:creationId xmlns:a16="http://schemas.microsoft.com/office/drawing/2014/main" id="{07F0EDB4-5469-4893-A605-FDE7657E1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2" name="Freeform 34">
              <a:extLst>
                <a:ext uri="{FF2B5EF4-FFF2-40B4-BE49-F238E27FC236}">
                  <a16:creationId xmlns:a16="http://schemas.microsoft.com/office/drawing/2014/main" id="{57BCBEEC-F98E-4D6C-846E-FAD9C256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3" name="Freeform 35">
              <a:extLst>
                <a:ext uri="{FF2B5EF4-FFF2-40B4-BE49-F238E27FC236}">
                  <a16:creationId xmlns:a16="http://schemas.microsoft.com/office/drawing/2014/main" id="{AE056A99-D0AC-44F4-AD07-DBEB14C3E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4" name="Freeform 36">
              <a:extLst>
                <a:ext uri="{FF2B5EF4-FFF2-40B4-BE49-F238E27FC236}">
                  <a16:creationId xmlns:a16="http://schemas.microsoft.com/office/drawing/2014/main" id="{C1BCCA5B-0E14-4276-AC80-069CB8CDF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5" name="Freeform 37">
              <a:extLst>
                <a:ext uri="{FF2B5EF4-FFF2-40B4-BE49-F238E27FC236}">
                  <a16:creationId xmlns:a16="http://schemas.microsoft.com/office/drawing/2014/main" id="{1557971D-FAAF-4632-8719-BA17B7A49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6" name="Freeform 38">
              <a:extLst>
                <a:ext uri="{FF2B5EF4-FFF2-40B4-BE49-F238E27FC236}">
                  <a16:creationId xmlns:a16="http://schemas.microsoft.com/office/drawing/2014/main" id="{2F36535B-2293-4F25-A026-E16CC7F1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7" name="Freeform 39">
              <a:extLst>
                <a:ext uri="{FF2B5EF4-FFF2-40B4-BE49-F238E27FC236}">
                  <a16:creationId xmlns:a16="http://schemas.microsoft.com/office/drawing/2014/main" id="{6CD20506-CA9E-4DE8-8211-2C58A5FE9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8" name="Freeform 40">
              <a:extLst>
                <a:ext uri="{FF2B5EF4-FFF2-40B4-BE49-F238E27FC236}">
                  <a16:creationId xmlns:a16="http://schemas.microsoft.com/office/drawing/2014/main" id="{A46EF94D-C820-4B13-976F-91B6694EC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9" name="Freeform 41">
              <a:extLst>
                <a:ext uri="{FF2B5EF4-FFF2-40B4-BE49-F238E27FC236}">
                  <a16:creationId xmlns:a16="http://schemas.microsoft.com/office/drawing/2014/main" id="{B421D62D-C940-4369-8D73-54A69AE05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0" name="Freeform 42">
              <a:extLst>
                <a:ext uri="{FF2B5EF4-FFF2-40B4-BE49-F238E27FC236}">
                  <a16:creationId xmlns:a16="http://schemas.microsoft.com/office/drawing/2014/main" id="{A4C70F9D-E2E2-4765-B2C4-E1E5323F4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1" name="Freeform 44">
              <a:extLst>
                <a:ext uri="{FF2B5EF4-FFF2-40B4-BE49-F238E27FC236}">
                  <a16:creationId xmlns:a16="http://schemas.microsoft.com/office/drawing/2014/main" id="{5136A31E-C2F1-4612-9606-A88258412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2" name="Freeform 45">
              <a:extLst>
                <a:ext uri="{FF2B5EF4-FFF2-40B4-BE49-F238E27FC236}">
                  <a16:creationId xmlns:a16="http://schemas.microsoft.com/office/drawing/2014/main" id="{834FA678-A251-422B-995C-F1EC9ACE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3" name="Freeform 46">
              <a:extLst>
                <a:ext uri="{FF2B5EF4-FFF2-40B4-BE49-F238E27FC236}">
                  <a16:creationId xmlns:a16="http://schemas.microsoft.com/office/drawing/2014/main" id="{5910558F-4898-4F69-8DC7-AAB05D49C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4" name="Freeform 47">
              <a:extLst>
                <a:ext uri="{FF2B5EF4-FFF2-40B4-BE49-F238E27FC236}">
                  <a16:creationId xmlns:a16="http://schemas.microsoft.com/office/drawing/2014/main" id="{9833811E-D991-4FF1-A62D-6727E7A4C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5" name="Freeform 48">
              <a:extLst>
                <a:ext uri="{FF2B5EF4-FFF2-40B4-BE49-F238E27FC236}">
                  <a16:creationId xmlns:a16="http://schemas.microsoft.com/office/drawing/2014/main" id="{B4BDF1DF-30AB-4621-A748-358449F9E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6" name="Freeform 49">
              <a:extLst>
                <a:ext uri="{FF2B5EF4-FFF2-40B4-BE49-F238E27FC236}">
                  <a16:creationId xmlns:a16="http://schemas.microsoft.com/office/drawing/2014/main" id="{F58B1EFF-28CD-4DF4-9273-BA470FA8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7" name="Freeform 8">
              <a:extLst>
                <a:ext uri="{FF2B5EF4-FFF2-40B4-BE49-F238E27FC236}">
                  <a16:creationId xmlns:a16="http://schemas.microsoft.com/office/drawing/2014/main" id="{62152C65-C2B4-44DE-BA89-8079D479F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8" name="Freeform 106">
              <a:extLst>
                <a:ext uri="{FF2B5EF4-FFF2-40B4-BE49-F238E27FC236}">
                  <a16:creationId xmlns:a16="http://schemas.microsoft.com/office/drawing/2014/main" id="{6CB6AF7D-8BEA-408A-85C7-58EBFC7C0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9" name="Freeform 19">
              <a:extLst>
                <a:ext uri="{FF2B5EF4-FFF2-40B4-BE49-F238E27FC236}">
                  <a16:creationId xmlns:a16="http://schemas.microsoft.com/office/drawing/2014/main" id="{F7F833D4-48BA-43B3-A814-79479DE73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0" name="Freeform 20">
              <a:extLst>
                <a:ext uri="{FF2B5EF4-FFF2-40B4-BE49-F238E27FC236}">
                  <a16:creationId xmlns:a16="http://schemas.microsoft.com/office/drawing/2014/main" id="{10D4D946-41C3-4A00-BC0B-7275A771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1" name="Freeform 26">
              <a:extLst>
                <a:ext uri="{FF2B5EF4-FFF2-40B4-BE49-F238E27FC236}">
                  <a16:creationId xmlns:a16="http://schemas.microsoft.com/office/drawing/2014/main" id="{EDC26A5D-6D29-424B-9FFA-FF751A5B2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2" name="Freeform 27">
              <a:extLst>
                <a:ext uri="{FF2B5EF4-FFF2-40B4-BE49-F238E27FC236}">
                  <a16:creationId xmlns:a16="http://schemas.microsoft.com/office/drawing/2014/main" id="{562D680F-832A-42E4-B231-EB9BFD572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3" name="Freeform 28">
              <a:extLst>
                <a:ext uri="{FF2B5EF4-FFF2-40B4-BE49-F238E27FC236}">
                  <a16:creationId xmlns:a16="http://schemas.microsoft.com/office/drawing/2014/main" id="{69001618-F7FD-45FA-B344-CAE11434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4" name="Freeform 55">
              <a:extLst>
                <a:ext uri="{FF2B5EF4-FFF2-40B4-BE49-F238E27FC236}">
                  <a16:creationId xmlns:a16="http://schemas.microsoft.com/office/drawing/2014/main" id="{BAF69EB6-1004-43E2-98D7-6F80E0D0D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5" name="Freeform 56">
              <a:extLst>
                <a:ext uri="{FF2B5EF4-FFF2-40B4-BE49-F238E27FC236}">
                  <a16:creationId xmlns:a16="http://schemas.microsoft.com/office/drawing/2014/main" id="{4409552C-E7A6-4870-93AE-27AC2E8BF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6" name="Freeform 57">
              <a:extLst>
                <a:ext uri="{FF2B5EF4-FFF2-40B4-BE49-F238E27FC236}">
                  <a16:creationId xmlns:a16="http://schemas.microsoft.com/office/drawing/2014/main" id="{89E06C9C-C1AA-4CFA-AC2F-6F0CE6AA6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7" name="Freeform 60">
              <a:extLst>
                <a:ext uri="{FF2B5EF4-FFF2-40B4-BE49-F238E27FC236}">
                  <a16:creationId xmlns:a16="http://schemas.microsoft.com/office/drawing/2014/main" id="{7ACBB798-F3D3-4C25-8FF2-0A4EE2CE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8" name="Freeform 61">
              <a:extLst>
                <a:ext uri="{FF2B5EF4-FFF2-40B4-BE49-F238E27FC236}">
                  <a16:creationId xmlns:a16="http://schemas.microsoft.com/office/drawing/2014/main" id="{6413FA81-B4F4-4F47-8818-6D8DCD5E4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9" name="Freeform 5">
              <a:extLst>
                <a:ext uri="{FF2B5EF4-FFF2-40B4-BE49-F238E27FC236}">
                  <a16:creationId xmlns:a16="http://schemas.microsoft.com/office/drawing/2014/main" id="{47A5765B-B855-4AE5-A60D-D2CF7B800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0" name="Freeform 6">
              <a:extLst>
                <a:ext uri="{FF2B5EF4-FFF2-40B4-BE49-F238E27FC236}">
                  <a16:creationId xmlns:a16="http://schemas.microsoft.com/office/drawing/2014/main" id="{3510F4D0-4F8E-4430-9AE2-72BD093C4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1" name="Freeform 7">
              <a:extLst>
                <a:ext uri="{FF2B5EF4-FFF2-40B4-BE49-F238E27FC236}">
                  <a16:creationId xmlns:a16="http://schemas.microsoft.com/office/drawing/2014/main" id="{9C89E3CC-CDFC-40AE-BC9C-F47C44FBE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2" name="Freeform 8">
              <a:extLst>
                <a:ext uri="{FF2B5EF4-FFF2-40B4-BE49-F238E27FC236}">
                  <a16:creationId xmlns:a16="http://schemas.microsoft.com/office/drawing/2014/main" id="{D4BB45D1-DA09-4F77-81BF-80259B789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3" name="Freeform 9">
              <a:extLst>
                <a:ext uri="{FF2B5EF4-FFF2-40B4-BE49-F238E27FC236}">
                  <a16:creationId xmlns:a16="http://schemas.microsoft.com/office/drawing/2014/main" id="{52915470-55A8-469B-85D0-5FF2D5866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4" name="Freeform 11">
              <a:extLst>
                <a:ext uri="{FF2B5EF4-FFF2-40B4-BE49-F238E27FC236}">
                  <a16:creationId xmlns:a16="http://schemas.microsoft.com/office/drawing/2014/main" id="{C2F60CD1-F35B-47D8-A1FD-82868EE1E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5" name="Freeform 12">
              <a:extLst>
                <a:ext uri="{FF2B5EF4-FFF2-40B4-BE49-F238E27FC236}">
                  <a16:creationId xmlns:a16="http://schemas.microsoft.com/office/drawing/2014/main" id="{7F062D90-AC98-4BE8-B5E0-F1F060D15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6" name="Freeform 13">
              <a:extLst>
                <a:ext uri="{FF2B5EF4-FFF2-40B4-BE49-F238E27FC236}">
                  <a16:creationId xmlns:a16="http://schemas.microsoft.com/office/drawing/2014/main" id="{453F66FE-FBAC-49D4-A335-2C6190F0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7" name="Freeform 14">
              <a:extLst>
                <a:ext uri="{FF2B5EF4-FFF2-40B4-BE49-F238E27FC236}">
                  <a16:creationId xmlns:a16="http://schemas.microsoft.com/office/drawing/2014/main" id="{81853B54-C2F5-4A24-BF3A-03E990BA6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8" name="Freeform 16">
              <a:extLst>
                <a:ext uri="{FF2B5EF4-FFF2-40B4-BE49-F238E27FC236}">
                  <a16:creationId xmlns:a16="http://schemas.microsoft.com/office/drawing/2014/main" id="{5EBFB657-3D1F-4C76-9112-9C476DED6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9" name="Freeform 17">
              <a:extLst>
                <a:ext uri="{FF2B5EF4-FFF2-40B4-BE49-F238E27FC236}">
                  <a16:creationId xmlns:a16="http://schemas.microsoft.com/office/drawing/2014/main" id="{56B280F4-BB5B-4D24-8E29-0FA73EF51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0" name="Freeform 21">
              <a:extLst>
                <a:ext uri="{FF2B5EF4-FFF2-40B4-BE49-F238E27FC236}">
                  <a16:creationId xmlns:a16="http://schemas.microsoft.com/office/drawing/2014/main" id="{3091DDBA-DAC4-4986-9835-16124774E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1" name="Freeform 25">
              <a:extLst>
                <a:ext uri="{FF2B5EF4-FFF2-40B4-BE49-F238E27FC236}">
                  <a16:creationId xmlns:a16="http://schemas.microsoft.com/office/drawing/2014/main" id="{B4F53B91-A055-4D3D-AACD-682D8D819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2" name="Freeform 29">
              <a:extLst>
                <a:ext uri="{FF2B5EF4-FFF2-40B4-BE49-F238E27FC236}">
                  <a16:creationId xmlns:a16="http://schemas.microsoft.com/office/drawing/2014/main" id="{A2B79EB8-F72E-443C-A3B9-D14BBCA8B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3" name="Freeform 31">
              <a:extLst>
                <a:ext uri="{FF2B5EF4-FFF2-40B4-BE49-F238E27FC236}">
                  <a16:creationId xmlns:a16="http://schemas.microsoft.com/office/drawing/2014/main" id="{703C5519-F374-4509-BE89-1188B078D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4" name="Freeform 32">
              <a:extLst>
                <a:ext uri="{FF2B5EF4-FFF2-40B4-BE49-F238E27FC236}">
                  <a16:creationId xmlns:a16="http://schemas.microsoft.com/office/drawing/2014/main" id="{161C4121-BA24-4476-9227-F4F2E17A4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5" name="Freeform 33">
              <a:extLst>
                <a:ext uri="{FF2B5EF4-FFF2-40B4-BE49-F238E27FC236}">
                  <a16:creationId xmlns:a16="http://schemas.microsoft.com/office/drawing/2014/main" id="{848716A6-138A-4AD6-9F06-0E2354C8B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6" name="Freeform 34">
              <a:extLst>
                <a:ext uri="{FF2B5EF4-FFF2-40B4-BE49-F238E27FC236}">
                  <a16:creationId xmlns:a16="http://schemas.microsoft.com/office/drawing/2014/main" id="{13DBA19B-2A62-4FB1-A913-2D15AF24F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7" name="Freeform 35">
              <a:extLst>
                <a:ext uri="{FF2B5EF4-FFF2-40B4-BE49-F238E27FC236}">
                  <a16:creationId xmlns:a16="http://schemas.microsoft.com/office/drawing/2014/main" id="{E3F724FF-2487-4F7B-8236-36DECEFD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8" name="Freeform 36">
              <a:extLst>
                <a:ext uri="{FF2B5EF4-FFF2-40B4-BE49-F238E27FC236}">
                  <a16:creationId xmlns:a16="http://schemas.microsoft.com/office/drawing/2014/main" id="{689E7A8E-5FCF-43E1-BC6A-00E08083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9" name="Freeform 37">
              <a:extLst>
                <a:ext uri="{FF2B5EF4-FFF2-40B4-BE49-F238E27FC236}">
                  <a16:creationId xmlns:a16="http://schemas.microsoft.com/office/drawing/2014/main" id="{CB7EDFAE-94B7-415B-A66F-C2B781D98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0" name="Freeform 38">
              <a:extLst>
                <a:ext uri="{FF2B5EF4-FFF2-40B4-BE49-F238E27FC236}">
                  <a16:creationId xmlns:a16="http://schemas.microsoft.com/office/drawing/2014/main" id="{6E9BF4E4-42A3-4E57-A186-2BFC756AE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1" name="Freeform 39">
              <a:extLst>
                <a:ext uri="{FF2B5EF4-FFF2-40B4-BE49-F238E27FC236}">
                  <a16:creationId xmlns:a16="http://schemas.microsoft.com/office/drawing/2014/main" id="{F6D3D8EA-5D2E-421A-957C-ACF29CD5C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2" name="Freeform 40">
              <a:extLst>
                <a:ext uri="{FF2B5EF4-FFF2-40B4-BE49-F238E27FC236}">
                  <a16:creationId xmlns:a16="http://schemas.microsoft.com/office/drawing/2014/main" id="{E6B66BFA-6BA1-4587-BBD6-1A4FB0356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3" name="Freeform 41">
              <a:extLst>
                <a:ext uri="{FF2B5EF4-FFF2-40B4-BE49-F238E27FC236}">
                  <a16:creationId xmlns:a16="http://schemas.microsoft.com/office/drawing/2014/main" id="{C62218AE-E1D3-40B8-B55E-ECBF79A4C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4" name="Freeform 42">
              <a:extLst>
                <a:ext uri="{FF2B5EF4-FFF2-40B4-BE49-F238E27FC236}">
                  <a16:creationId xmlns:a16="http://schemas.microsoft.com/office/drawing/2014/main" id="{3837A3BF-C10C-4A83-A2B0-89C6F2739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5" name="Freeform 44">
              <a:extLst>
                <a:ext uri="{FF2B5EF4-FFF2-40B4-BE49-F238E27FC236}">
                  <a16:creationId xmlns:a16="http://schemas.microsoft.com/office/drawing/2014/main" id="{3C338ECB-23D9-4DB1-93F3-3D28F74B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6" name="Freeform 45">
              <a:extLst>
                <a:ext uri="{FF2B5EF4-FFF2-40B4-BE49-F238E27FC236}">
                  <a16:creationId xmlns:a16="http://schemas.microsoft.com/office/drawing/2014/main" id="{130C65C6-69AF-4469-9C6A-EF58E4CC9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7" name="Freeform 46">
              <a:extLst>
                <a:ext uri="{FF2B5EF4-FFF2-40B4-BE49-F238E27FC236}">
                  <a16:creationId xmlns:a16="http://schemas.microsoft.com/office/drawing/2014/main" id="{AD3A2FB0-EE96-4E93-9BA1-59BA1817E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8" name="Freeform 47">
              <a:extLst>
                <a:ext uri="{FF2B5EF4-FFF2-40B4-BE49-F238E27FC236}">
                  <a16:creationId xmlns:a16="http://schemas.microsoft.com/office/drawing/2014/main" id="{0ADC9E93-3C73-41CD-BD4B-59E781156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9" name="Freeform 48">
              <a:extLst>
                <a:ext uri="{FF2B5EF4-FFF2-40B4-BE49-F238E27FC236}">
                  <a16:creationId xmlns:a16="http://schemas.microsoft.com/office/drawing/2014/main" id="{7DABC286-ADC6-40DE-8B82-AB49CD9D8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0" name="Freeform 49">
              <a:extLst>
                <a:ext uri="{FF2B5EF4-FFF2-40B4-BE49-F238E27FC236}">
                  <a16:creationId xmlns:a16="http://schemas.microsoft.com/office/drawing/2014/main" id="{AD219ED5-8DFA-4F8D-8586-F255B0FC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67494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570</Words>
  <Application>Microsoft Macintosh PowerPoint</Application>
  <PresentationFormat>Widescreen</PresentationFormat>
  <Paragraphs>66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Modern Love</vt:lpstr>
      <vt:lpstr>BohemianVTI</vt:lpstr>
      <vt:lpstr>There’s an Elephant in the Room…</vt:lpstr>
      <vt:lpstr>Chris Altizer, MBA, MA</vt:lpstr>
      <vt:lpstr>Talking About Diversity, Equity, Inclusion Is…</vt:lpstr>
      <vt:lpstr>What are we talking about?</vt:lpstr>
      <vt:lpstr>The Never Cooling Potato – ‘privilege’</vt:lpstr>
      <vt:lpstr>Anyone can earn Advantage, it’s just easier for some than others</vt:lpstr>
      <vt:lpstr>Growing Earned Advantage in Community</vt:lpstr>
      <vt:lpstr>Key Messages for RCoKB</vt:lpstr>
      <vt:lpstr>Learn more https://www.growingtheelephant.com/ https://www.altizerperformancepartners.com/ https://lead.fiu.edu/index.html chris@apppwi.com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an Elephant in the Room…</dc:title>
  <dc:creator>Chris Altizer</dc:creator>
  <cp:lastModifiedBy>Omar Alvarez-Pousa</cp:lastModifiedBy>
  <cp:revision>21</cp:revision>
  <dcterms:created xsi:type="dcterms:W3CDTF">2022-08-26T14:26:52Z</dcterms:created>
  <dcterms:modified xsi:type="dcterms:W3CDTF">2022-09-02T03:52:19Z</dcterms:modified>
</cp:coreProperties>
</file>